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1" r:id="rId2"/>
    <p:sldId id="259" r:id="rId3"/>
    <p:sldId id="262" r:id="rId4"/>
    <p:sldId id="281" r:id="rId5"/>
    <p:sldId id="258" r:id="rId6"/>
    <p:sldId id="282" r:id="rId7"/>
    <p:sldId id="264" r:id="rId8"/>
    <p:sldId id="267" r:id="rId9"/>
    <p:sldId id="266" r:id="rId10"/>
    <p:sldId id="268" r:id="rId11"/>
    <p:sldId id="269" r:id="rId12"/>
    <p:sldId id="274" r:id="rId13"/>
    <p:sldId id="280" r:id="rId14"/>
    <p:sldId id="265" r:id="rId15"/>
    <p:sldId id="277" r:id="rId16"/>
    <p:sldId id="270" r:id="rId17"/>
    <p:sldId id="271" r:id="rId18"/>
    <p:sldId id="272" r:id="rId19"/>
  </p:sldIdLst>
  <p:sldSz cx="18288000" cy="10287000"/>
  <p:notesSz cx="6858000" cy="9144000"/>
  <p:embeddedFontLst>
    <p:embeddedFont>
      <p:font typeface="Agency FB" panose="020B0503020202020204" pitchFamily="34" charset="0"/>
      <p:regular r:id="rId20"/>
      <p:bold r:id="rId21"/>
    </p:embeddedFont>
    <p:embeddedFont>
      <p:font typeface="Arial Black" panose="020B0A04020102020204" pitchFamily="34" charset="0"/>
      <p:bold r:id="rId22"/>
    </p:embeddedFont>
    <p:embeddedFont>
      <p:font typeface="Cambria" panose="02040503050406030204" pitchFamily="18" charset="0"/>
      <p:regular r:id="rId23"/>
      <p:bold r:id="rId24"/>
      <p:italic r:id="rId25"/>
      <p:boldItalic r:id="rId26"/>
    </p:embeddedFont>
    <p:embeddedFont>
      <p:font typeface="Candara Light" panose="020E0502030303020204" pitchFamily="34" charset="0"/>
      <p:regular r:id="rId27"/>
      <p:italic r:id="rId28"/>
    </p:embeddedFont>
    <p:embeddedFont>
      <p:font typeface="HK Grotesk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404" autoAdjust="0"/>
  </p:normalViewPr>
  <p:slideViewPr>
    <p:cSldViewPr>
      <p:cViewPr varScale="1">
        <p:scale>
          <a:sx n="45" d="100"/>
          <a:sy n="45" d="100"/>
        </p:scale>
        <p:origin x="5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F8A7-47E2-997A-8E64-4DDBC1F51148}"/>
              </a:ext>
            </a:extLst>
          </p:cNvPr>
          <p:cNvSpPr>
            <a:spLocks noGrp="1"/>
          </p:cNvSpPr>
          <p:nvPr>
            <p:ph type="ctrTitle"/>
          </p:nvPr>
        </p:nvSpPr>
        <p:spPr>
          <a:xfrm>
            <a:off x="457200" y="723900"/>
            <a:ext cx="9896476" cy="3076575"/>
          </a:xfrm>
        </p:spPr>
        <p:txBody>
          <a:bodyPr>
            <a:noAutofit/>
            <a:scene3d>
              <a:camera prst="orthographicFront"/>
              <a:lightRig rig="threePt" dir="t"/>
            </a:scene3d>
            <a:sp3d extrusionH="57150">
              <a:bevelT w="38100" h="38100" prst="relaxedInset"/>
            </a:sp3d>
          </a:bodyPr>
          <a:lstStyle/>
          <a:p>
            <a:r>
              <a:rPr lang="en-US" sz="7200" b="1" dirty="0">
                <a:effectLst>
                  <a:outerShdw blurRad="63500" dist="50800" dir="5400000" sx="99000" sy="99000" algn="ctr" rotWithShape="0">
                    <a:srgbClr val="000000">
                      <a:alpha val="98000"/>
                    </a:srgbClr>
                  </a:outerShdw>
                  <a:reflection stA="0" endPos="50000" dist="38100" dir="5400000" sy="-100000" algn="bl" rotWithShape="0"/>
                </a:effectLst>
                <a:latin typeface="Agency FB" panose="020B0503020202020204" pitchFamily="34" charset="0"/>
              </a:rPr>
              <a:t>Analysis of Air Quality and </a:t>
            </a:r>
            <a:br>
              <a:rPr lang="en-US" sz="7200" b="1" dirty="0">
                <a:effectLst>
                  <a:outerShdw blurRad="63500" dist="50800" dir="5400000" sx="99000" sy="99000" algn="ctr" rotWithShape="0">
                    <a:srgbClr val="000000">
                      <a:alpha val="98000"/>
                    </a:srgbClr>
                  </a:outerShdw>
                  <a:reflection stA="0" endPos="50000" dist="38100" dir="5400000" sy="-100000" algn="bl" rotWithShape="0"/>
                </a:effectLst>
                <a:latin typeface="Agency FB" panose="020B0503020202020204" pitchFamily="34" charset="0"/>
              </a:rPr>
            </a:br>
            <a:r>
              <a:rPr lang="en-US" sz="7200" b="1" dirty="0">
                <a:effectLst>
                  <a:outerShdw blurRad="63500" dist="50800" dir="5400000" sx="99000" sy="99000" algn="ctr" rotWithShape="0">
                    <a:srgbClr val="000000">
                      <a:alpha val="98000"/>
                    </a:srgbClr>
                  </a:outerShdw>
                  <a:reflection stA="0" endPos="50000" dist="38100" dir="5400000" sy="-100000" algn="bl" rotWithShape="0"/>
                </a:effectLst>
                <a:latin typeface="Agency FB" panose="020B0503020202020204" pitchFamily="34" charset="0"/>
              </a:rPr>
              <a:t>Forecasting</a:t>
            </a:r>
          </a:p>
        </p:txBody>
      </p:sp>
      <p:sp>
        <p:nvSpPr>
          <p:cNvPr id="3" name="Subtitle 2">
            <a:extLst>
              <a:ext uri="{FF2B5EF4-FFF2-40B4-BE49-F238E27FC236}">
                <a16:creationId xmlns:a16="http://schemas.microsoft.com/office/drawing/2014/main" id="{5AD994C2-C8B6-E883-5E77-769152F2665E}"/>
              </a:ext>
            </a:extLst>
          </p:cNvPr>
          <p:cNvSpPr>
            <a:spLocks noGrp="1"/>
          </p:cNvSpPr>
          <p:nvPr>
            <p:ph type="subTitle" idx="1"/>
          </p:nvPr>
        </p:nvSpPr>
        <p:spPr>
          <a:xfrm>
            <a:off x="33337" y="7048500"/>
            <a:ext cx="6400800" cy="3214687"/>
          </a:xfrm>
        </p:spPr>
        <p:txBody>
          <a:bodyPr>
            <a:normAutofit/>
          </a:bodyPr>
          <a:lstStyle/>
          <a:p>
            <a:pPr algn="l"/>
            <a:r>
              <a:rPr lang="en-IN" dirty="0">
                <a:solidFill>
                  <a:schemeClr val="tx1"/>
                </a:solidFill>
              </a:rPr>
              <a:t>Submitted by:</a:t>
            </a:r>
            <a:endParaRPr lang="en-IN" dirty="0"/>
          </a:p>
          <a:p>
            <a:pPr marL="457200" indent="-457200" algn="l">
              <a:buFont typeface="Arial" panose="020B0604020202020204" pitchFamily="34" charset="0"/>
              <a:buChar char="•"/>
            </a:pPr>
            <a:r>
              <a:rPr lang="en-IN" dirty="0">
                <a:solidFill>
                  <a:schemeClr val="tx1"/>
                </a:solidFill>
              </a:rPr>
              <a:t>Himanshu </a:t>
            </a:r>
            <a:r>
              <a:rPr lang="en-IN" dirty="0" err="1">
                <a:solidFill>
                  <a:schemeClr val="tx1"/>
                </a:solidFill>
              </a:rPr>
              <a:t>Samal</a:t>
            </a:r>
            <a:r>
              <a:rPr lang="en-IN" dirty="0">
                <a:solidFill>
                  <a:schemeClr val="tx1"/>
                </a:solidFill>
              </a:rPr>
              <a:t> - 240343025018</a:t>
            </a:r>
          </a:p>
          <a:p>
            <a:pPr marL="457200" indent="-457200" algn="l">
              <a:buFont typeface="Arial" panose="020B0604020202020204" pitchFamily="34" charset="0"/>
              <a:buChar char="•"/>
            </a:pPr>
            <a:r>
              <a:rPr lang="en-IN" dirty="0">
                <a:solidFill>
                  <a:schemeClr val="tx1"/>
                </a:solidFill>
              </a:rPr>
              <a:t>Pritam </a:t>
            </a:r>
            <a:r>
              <a:rPr lang="en-IN" dirty="0" err="1">
                <a:solidFill>
                  <a:schemeClr val="tx1"/>
                </a:solidFill>
              </a:rPr>
              <a:t>Nimbalkar</a:t>
            </a:r>
            <a:r>
              <a:rPr lang="en-IN" dirty="0">
                <a:solidFill>
                  <a:schemeClr val="tx1"/>
                </a:solidFill>
              </a:rPr>
              <a:t> - 240343025038</a:t>
            </a:r>
          </a:p>
          <a:p>
            <a:pPr marL="457200" indent="-457200" algn="l">
              <a:buFont typeface="Arial" panose="020B0604020202020204" pitchFamily="34" charset="0"/>
              <a:buChar char="•"/>
            </a:pPr>
            <a:r>
              <a:rPr lang="en-IN" dirty="0">
                <a:solidFill>
                  <a:schemeClr val="tx1"/>
                </a:solidFill>
              </a:rPr>
              <a:t>Ritul </a:t>
            </a:r>
            <a:r>
              <a:rPr lang="en-IN" dirty="0" err="1">
                <a:solidFill>
                  <a:schemeClr val="tx1"/>
                </a:solidFill>
              </a:rPr>
              <a:t>Tayade</a:t>
            </a:r>
            <a:r>
              <a:rPr lang="en-IN" dirty="0">
                <a:solidFill>
                  <a:schemeClr val="tx1"/>
                </a:solidFill>
              </a:rPr>
              <a:t> </a:t>
            </a:r>
            <a:r>
              <a:rPr lang="en-IN" dirty="0"/>
              <a:t>- </a:t>
            </a:r>
            <a:r>
              <a:rPr lang="en-IN" dirty="0">
                <a:solidFill>
                  <a:schemeClr val="tx1"/>
                </a:solidFill>
              </a:rPr>
              <a:t>240343025042</a:t>
            </a:r>
          </a:p>
          <a:p>
            <a:pPr marL="457200" indent="-457200" algn="l">
              <a:buFont typeface="Arial" panose="020B0604020202020204" pitchFamily="34" charset="0"/>
              <a:buChar char="•"/>
            </a:pPr>
            <a:r>
              <a:rPr lang="en-IN" dirty="0">
                <a:solidFill>
                  <a:schemeClr val="tx1">
                    <a:lumMod val="95000"/>
                    <a:lumOff val="5000"/>
                  </a:schemeClr>
                </a:solidFill>
              </a:rPr>
              <a:t>Shalu Sharma </a:t>
            </a:r>
            <a:r>
              <a:rPr lang="en-IN" dirty="0">
                <a:solidFill>
                  <a:schemeClr val="tx1"/>
                </a:solidFill>
              </a:rPr>
              <a:t>- 240343025045</a:t>
            </a:r>
          </a:p>
          <a:p>
            <a:pPr algn="l"/>
            <a:endParaRPr lang="en-US" dirty="0"/>
          </a:p>
        </p:txBody>
      </p:sp>
      <p:pic>
        <p:nvPicPr>
          <p:cNvPr id="5" name="Picture 4">
            <a:extLst>
              <a:ext uri="{FF2B5EF4-FFF2-40B4-BE49-F238E27FC236}">
                <a16:creationId xmlns:a16="http://schemas.microsoft.com/office/drawing/2014/main" id="{DE91D99C-7C25-CF93-4772-300BE01243F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8440400" cy="10320337"/>
          </a:xfrm>
          <a:prstGeom prst="rect">
            <a:avLst/>
          </a:prstGeom>
        </p:spPr>
      </p:pic>
      <p:pic>
        <p:nvPicPr>
          <p:cNvPr id="7" name="Picture 6">
            <a:extLst>
              <a:ext uri="{FF2B5EF4-FFF2-40B4-BE49-F238E27FC236}">
                <a16:creationId xmlns:a16="http://schemas.microsoft.com/office/drawing/2014/main" id="{3C191C1D-A04B-FAC2-134D-04B4542E7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876300"/>
            <a:ext cx="10591800" cy="12039600"/>
          </a:xfrm>
          <a:prstGeom prst="rect">
            <a:avLst/>
          </a:prstGeom>
          <a:effectLst>
            <a:outerShdw blurRad="63500" dir="17640000" sx="98000" sy="98000" algn="ctr" rotWithShape="0">
              <a:srgbClr val="000000">
                <a:alpha val="97000"/>
              </a:srgbClr>
            </a:outerShdw>
          </a:effectLst>
        </p:spPr>
      </p:pic>
    </p:spTree>
    <p:extLst>
      <p:ext uri="{BB962C8B-B14F-4D97-AF65-F5344CB8AC3E}">
        <p14:creationId xmlns:p14="http://schemas.microsoft.com/office/powerpoint/2010/main" val="3426108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1577916" y="4358250"/>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1404477" y="-31329"/>
            <a:ext cx="14978523"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Air Quality Index</a:t>
            </a:r>
          </a:p>
        </p:txBody>
      </p:sp>
      <p:sp>
        <p:nvSpPr>
          <p:cNvPr id="5" name="TextBox 4">
            <a:extLst>
              <a:ext uri="{FF2B5EF4-FFF2-40B4-BE49-F238E27FC236}">
                <a16:creationId xmlns:a16="http://schemas.microsoft.com/office/drawing/2014/main" id="{7000B733-29BD-952E-679A-75E84B9463DB}"/>
              </a:ext>
            </a:extLst>
          </p:cNvPr>
          <p:cNvSpPr txBox="1"/>
          <p:nvPr/>
        </p:nvSpPr>
        <p:spPr>
          <a:xfrm>
            <a:off x="685800" y="4991100"/>
            <a:ext cx="13118690" cy="646331"/>
          </a:xfrm>
          <a:prstGeom prst="rect">
            <a:avLst/>
          </a:prstGeom>
          <a:noFill/>
        </p:spPr>
        <p:txBody>
          <a:bodyPr wrap="square">
            <a:spAutoFit/>
          </a:bodyPr>
          <a:lstStyle/>
          <a:p>
            <a:r>
              <a:rPr lang="en-US" dirty="0"/>
              <a:t>The </a:t>
            </a:r>
            <a:r>
              <a:rPr lang="en-US" b="1" dirty="0"/>
              <a:t>Air Quality Index (AQI)</a:t>
            </a:r>
            <a:r>
              <a:rPr lang="en-US" dirty="0"/>
              <a:t> is a key indicator used by governments and environmental </a:t>
            </a:r>
            <a:r>
              <a:rPr lang="en-US" dirty="0" err="1"/>
              <a:t>agccdencies</a:t>
            </a:r>
            <a:r>
              <a:rPr lang="en-US" dirty="0"/>
              <a:t> worldwide to communicate the quality of air to the public.</a:t>
            </a:r>
            <a:endParaRPr lang="en-IN" dirty="0"/>
          </a:p>
        </p:txBody>
      </p:sp>
      <p:sp>
        <p:nvSpPr>
          <p:cNvPr id="7" name="TextBox 6">
            <a:extLst>
              <a:ext uri="{FF2B5EF4-FFF2-40B4-BE49-F238E27FC236}">
                <a16:creationId xmlns:a16="http://schemas.microsoft.com/office/drawing/2014/main" id="{BBBA9DB2-B9C0-8190-ED58-FEF715ADA6A5}"/>
              </a:ext>
            </a:extLst>
          </p:cNvPr>
          <p:cNvSpPr txBox="1"/>
          <p:nvPr/>
        </p:nvSpPr>
        <p:spPr>
          <a:xfrm>
            <a:off x="685799" y="2476501"/>
            <a:ext cx="14978523" cy="6309420"/>
          </a:xfrm>
          <a:prstGeom prst="rect">
            <a:avLst/>
          </a:prstGeom>
          <a:noFill/>
        </p:spPr>
        <p:txBody>
          <a:bodyPr wrap="square">
            <a:spAutoFit/>
          </a:bodyPr>
          <a:lstStyle/>
          <a:p>
            <a:r>
              <a:rPr lang="en-US" sz="3200" dirty="0">
                <a:solidFill>
                  <a:schemeClr val="bg1"/>
                </a:solidFill>
              </a:rPr>
              <a:t>The </a:t>
            </a:r>
            <a:r>
              <a:rPr lang="en-US" sz="3200" b="1" dirty="0">
                <a:solidFill>
                  <a:schemeClr val="bg1"/>
                </a:solidFill>
              </a:rPr>
              <a:t>Air Quality Index (AQI)</a:t>
            </a:r>
            <a:r>
              <a:rPr lang="en-US" sz="3200" dirty="0">
                <a:solidFill>
                  <a:schemeClr val="bg1"/>
                </a:solidFill>
              </a:rPr>
              <a:t> is a key indicator used by governments</a:t>
            </a:r>
            <a:r>
              <a:rPr lang="en-IN" sz="3200" dirty="0"/>
              <a:t>s</a:t>
            </a:r>
            <a:r>
              <a:rPr lang="en-US" sz="3200" dirty="0">
                <a:solidFill>
                  <a:schemeClr val="bg1"/>
                </a:solidFill>
              </a:rPr>
              <a:t>and environmental agencies worldwide to communicate the quality of air to the public </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AQI Range: 0-500, where 0 indicates good air quality and 500 indicates severe pollution.</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Major Pollutants: PM10, PM2.5, CO, CO2, NO2, SO2, NH3.</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Minimum Data Requirement: Data for at least three pollutants is needed to calculate AQI, with at least one being PM10 or PM2.5.</a:t>
            </a:r>
          </a:p>
          <a:p>
            <a:pPr marL="285750" indent="-285750">
              <a:buFont typeface="Arial" panose="020B0604020202020204" pitchFamily="34" charset="0"/>
              <a:buChar char="•"/>
            </a:pPr>
            <a:r>
              <a:rPr lang="en-US" sz="3200" dirty="0">
                <a:solidFill>
                  <a:schemeClr val="bg1"/>
                </a:solidFill>
                <a:latin typeface="Calibri" panose="020F0502020204030204" pitchFamily="34" charset="0"/>
              </a:rPr>
              <a:t>Health Effects: Each AQI range corresponds to different pollutant concentrations and associated health effects.</a:t>
            </a:r>
          </a:p>
          <a:p>
            <a:pPr marL="285750" indent="-285750">
              <a:buFont typeface="Arial" panose="020B0604020202020204" pitchFamily="34" charset="0"/>
              <a:buChar char="•"/>
            </a:pPr>
            <a:endParaRPr lang="en-US" sz="3200" dirty="0">
              <a:solidFill>
                <a:schemeClr val="bg1">
                  <a:lumMod val="85000"/>
                </a:schemeClr>
              </a:solidFill>
              <a:latin typeface="Calibri" panose="020F0502020204030204" pitchFamily="34" charset="0"/>
            </a:endParaRPr>
          </a:p>
          <a:p>
            <a:r>
              <a:rPr lang="en-US" sz="3200" dirty="0">
                <a:solidFill>
                  <a:schemeClr val="bg1"/>
                </a:solidFill>
              </a:rPr>
              <a:t>This information has been used to add the AQI column as the target column in your dataset for inference.</a:t>
            </a:r>
            <a:endParaRPr lang="en-US" sz="3200" dirty="0">
              <a:solidFill>
                <a:schemeClr val="bg1"/>
              </a:solidFill>
              <a:latin typeface="Calibri" panose="020F0502020204030204" pitchFamily="34" charset="0"/>
            </a:endParaRPr>
          </a:p>
          <a:p>
            <a:endParaRPr lang="en-US" sz="2800" dirty="0">
              <a:solidFill>
                <a:schemeClr val="bg1"/>
              </a:solidFill>
            </a:endParaRPr>
          </a:p>
          <a:p>
            <a:endParaRPr lang="en-IN" sz="2400" dirty="0">
              <a:solidFill>
                <a:schemeClr val="bg1"/>
              </a:solidFill>
            </a:endParaRPr>
          </a:p>
        </p:txBody>
      </p:sp>
      <p:sp>
        <p:nvSpPr>
          <p:cNvPr id="8" name="Rectangle 1">
            <a:extLst>
              <a:ext uri="{FF2B5EF4-FFF2-40B4-BE49-F238E27FC236}">
                <a16:creationId xmlns:a16="http://schemas.microsoft.com/office/drawing/2014/main" id="{B3E72E43-7946-1197-BFB2-CA3565402D02}"/>
              </a:ext>
            </a:extLst>
          </p:cNvPr>
          <p:cNvSpPr>
            <a:spLocks noChangeArrowheads="1"/>
          </p:cNvSpPr>
          <p:nvPr/>
        </p:nvSpPr>
        <p:spPr bwMode="auto">
          <a:xfrm>
            <a:off x="0" y="-1154159"/>
            <a:ext cx="17610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health effects. </a:t>
            </a:r>
          </a:p>
        </p:txBody>
      </p:sp>
      <p:sp>
        <p:nvSpPr>
          <p:cNvPr id="10" name="Rectangle 3">
            <a:extLst>
              <a:ext uri="{FF2B5EF4-FFF2-40B4-BE49-F238E27FC236}">
                <a16:creationId xmlns:a16="http://schemas.microsoft.com/office/drawing/2014/main" id="{8982BAA0-1500-53A3-8B69-48C7721D9DE2}"/>
              </a:ext>
            </a:extLst>
          </p:cNvPr>
          <p:cNvSpPr>
            <a:spLocks noChangeArrowheads="1"/>
          </p:cNvSpPr>
          <p:nvPr/>
        </p:nvSpPr>
        <p:spPr bwMode="auto">
          <a:xfrm>
            <a:off x="304800" y="-572361"/>
            <a:ext cx="26481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710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1059426">
            <a:off x="-1444014" y="7793283"/>
            <a:ext cx="24572399" cy="3599599"/>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66675" y="114300"/>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Preprocessing</a:t>
            </a:r>
          </a:p>
        </p:txBody>
      </p:sp>
      <p:sp>
        <p:nvSpPr>
          <p:cNvPr id="3" name="TextBox 2">
            <a:extLst>
              <a:ext uri="{FF2B5EF4-FFF2-40B4-BE49-F238E27FC236}">
                <a16:creationId xmlns:a16="http://schemas.microsoft.com/office/drawing/2014/main" id="{1815F9D9-0EC4-FB15-060C-3BCE7D75EA7D}"/>
              </a:ext>
            </a:extLst>
          </p:cNvPr>
          <p:cNvSpPr txBox="1"/>
          <p:nvPr/>
        </p:nvSpPr>
        <p:spPr>
          <a:xfrm>
            <a:off x="876300" y="1901643"/>
            <a:ext cx="16535400" cy="6863417"/>
          </a:xfrm>
          <a:prstGeom prst="rect">
            <a:avLst/>
          </a:prstGeom>
          <a:noFill/>
        </p:spPr>
        <p:txBody>
          <a:bodyPr wrap="square" rtlCol="0">
            <a:spAutoFit/>
          </a:bodyPr>
          <a:lstStyle/>
          <a:p>
            <a:pPr marL="180340" marR="292735" indent="276860" algn="just">
              <a:spcBef>
                <a:spcPts val="0"/>
              </a:spcBef>
              <a:spcAft>
                <a:spcPts val="0"/>
              </a:spcAft>
            </a:pPr>
            <a:r>
              <a:rPr lang="en-US" sz="3200" u="sng" dirty="0">
                <a:solidFill>
                  <a:schemeClr val="bg1"/>
                </a:solidFill>
                <a:effectLst/>
                <a:latin typeface="Cambria" panose="02040503050406030204" pitchFamily="18" charset="0"/>
                <a:ea typeface="Times New Roman" panose="02020603050405020304" pitchFamily="18" charset="0"/>
              </a:rPr>
              <a:t>Data Cleaning:</a:t>
            </a:r>
            <a:endParaRPr lang="en-US" sz="32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b="1"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Handling Missing Values: Techniques for filling in or interpolating missing data.</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Outlier Detection: Identifying and managing anomalies in the data.</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Feature Scaling:</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Normalization or Standardization: Scaling features to ensure they contribute equally to model performance.</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b="1" dirty="0">
                <a:solidFill>
                  <a:schemeClr val="bg1"/>
                </a:solidFill>
                <a:effectLst/>
                <a:latin typeface="Cambria" panose="02040503050406030204" pitchFamily="18" charset="0"/>
                <a:ea typeface="Times New Roman" panose="02020603050405020304" pitchFamily="18" charset="0"/>
              </a:rPr>
              <a:t> </a:t>
            </a:r>
            <a:r>
              <a:rPr lang="en-US" sz="3200" u="sng" dirty="0">
                <a:solidFill>
                  <a:schemeClr val="bg1"/>
                </a:solidFill>
                <a:effectLst/>
                <a:latin typeface="Cambria" panose="02040503050406030204" pitchFamily="18" charset="0"/>
                <a:ea typeface="Times New Roman" panose="02020603050405020304" pitchFamily="18" charset="0"/>
              </a:rPr>
              <a:t>Data Transformation:</a:t>
            </a:r>
            <a:endParaRPr lang="en-US" sz="32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2400" u="none" strike="noStrike"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Temporal Aggregation: Aggregating data into daily, weekly, or monthly summaries.</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Feature Engineering: Creating new features based on existing data, such as pollution indices or combined meteorological factors.</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 </a:t>
            </a:r>
            <a:endParaRPr lang="en-US" sz="2400" dirty="0">
              <a:solidFill>
                <a:schemeClr val="bg1"/>
              </a:solidFill>
              <a:effectLst/>
              <a:latin typeface="Times New Roman" panose="02020603050405020304" pitchFamily="18" charset="0"/>
              <a:ea typeface="Times New Roman" panose="02020603050405020304" pitchFamily="18" charset="0"/>
            </a:endParaRPr>
          </a:p>
          <a:p>
            <a:pPr marL="180340" marR="292735" indent="276860" algn="just">
              <a:spcBef>
                <a:spcPts val="0"/>
              </a:spcBef>
              <a:spcAft>
                <a:spcPts val="0"/>
              </a:spcAft>
            </a:pPr>
            <a:r>
              <a:rPr lang="en-US" sz="3200" u="sng" dirty="0">
                <a:solidFill>
                  <a:schemeClr val="bg1"/>
                </a:solidFill>
                <a:effectLst/>
                <a:latin typeface="Cambria" panose="02040503050406030204" pitchFamily="18" charset="0"/>
                <a:ea typeface="Times New Roman" panose="02020603050405020304" pitchFamily="18" charset="0"/>
              </a:rPr>
              <a:t>Data Splitting</a:t>
            </a:r>
          </a:p>
          <a:p>
            <a:pPr marL="180340" marR="292735" indent="276860" algn="just">
              <a:spcBef>
                <a:spcPts val="0"/>
              </a:spcBef>
              <a:spcAft>
                <a:spcPts val="0"/>
              </a:spcAft>
            </a:pPr>
            <a:endParaRPr lang="en-US" sz="3200" dirty="0">
              <a:solidFill>
                <a:schemeClr val="bg1"/>
              </a:solidFill>
              <a:effectLst/>
              <a:latin typeface="Times New Roman" panose="02020603050405020304" pitchFamily="18" charset="0"/>
              <a:ea typeface="Times New Roman" panose="02020603050405020304" pitchFamily="18" charset="0"/>
            </a:endParaRPr>
          </a:p>
          <a:p>
            <a:pPr marL="457200" marR="292735" algn="just">
              <a:spcBef>
                <a:spcPts val="0"/>
              </a:spcBef>
              <a:spcAft>
                <a:spcPts val="0"/>
              </a:spcAft>
            </a:pPr>
            <a:r>
              <a:rPr lang="en-US" sz="2400" dirty="0">
                <a:solidFill>
                  <a:schemeClr val="bg1"/>
                </a:solidFill>
                <a:effectLst/>
                <a:latin typeface="Cambria" panose="02040503050406030204" pitchFamily="18" charset="0"/>
                <a:ea typeface="Times New Roman" panose="02020603050405020304" pitchFamily="18" charset="0"/>
              </a:rPr>
              <a:t>Training and Testing Sets: Dividing the data into training and testing sets for model evaluation.</a:t>
            </a:r>
            <a:endParaRPr lang="en-US" sz="2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0893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451874" y="1091932"/>
            <a:ext cx="24045613" cy="1317153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533400" y="2628900"/>
            <a:ext cx="18059400" cy="2023118"/>
          </a:xfrm>
          <a:prstGeom prst="rect">
            <a:avLst/>
          </a:prstGeom>
        </p:spPr>
        <p:txBody>
          <a:bodyPr wrap="square" lIns="0" tIns="0" rIns="0" bIns="0" rtlCol="0" anchor="t">
            <a:spAutoFit/>
          </a:bodyPr>
          <a:lstStyle/>
          <a:p>
            <a:pPr algn="ctr">
              <a:lnSpc>
                <a:spcPts val="14430"/>
              </a:lnSpc>
            </a:pPr>
            <a:r>
              <a:rPr lang="en-US" sz="16600" spc="-390" dirty="0">
                <a:solidFill>
                  <a:srgbClr val="FFFFFF"/>
                </a:solidFill>
                <a:latin typeface="HK Grotesk Bold"/>
                <a:ea typeface="HK Grotesk Bold"/>
                <a:cs typeface="HK Grotesk Bold"/>
                <a:sym typeface="HK Grotesk Bold"/>
              </a:rPr>
              <a:t>Models </a:t>
            </a:r>
            <a:r>
              <a:rPr lang="en-US" sz="13800" spc="-390" dirty="0">
                <a:solidFill>
                  <a:srgbClr val="FFFFFF"/>
                </a:solidFill>
                <a:latin typeface="HK Grotesk Bold"/>
                <a:ea typeface="HK Grotesk Bold"/>
                <a:cs typeface="HK Grotesk Bold"/>
                <a:sym typeface="HK Grotesk Bold"/>
              </a:rPr>
              <a:t>Deployed</a:t>
            </a:r>
            <a:endParaRPr lang="en-US" sz="16600" spc="-390" dirty="0">
              <a:solidFill>
                <a:srgbClr val="FFFFFF"/>
              </a:solidFill>
              <a:latin typeface="HK Grotesk Bold"/>
              <a:ea typeface="HK Grotesk Bold"/>
              <a:cs typeface="HK Grotesk Bold"/>
              <a:sym typeface="HK Grotesk Bold"/>
            </a:endParaRPr>
          </a:p>
        </p:txBody>
      </p:sp>
      <p:sp>
        <p:nvSpPr>
          <p:cNvPr id="3" name="TextBox 2">
            <a:extLst>
              <a:ext uri="{FF2B5EF4-FFF2-40B4-BE49-F238E27FC236}">
                <a16:creationId xmlns:a16="http://schemas.microsoft.com/office/drawing/2014/main" id="{DC1B64C5-D00A-5341-48F9-82B323C69723}"/>
              </a:ext>
            </a:extLst>
          </p:cNvPr>
          <p:cNvSpPr txBox="1"/>
          <p:nvPr/>
        </p:nvSpPr>
        <p:spPr>
          <a:xfrm>
            <a:off x="685800" y="1958793"/>
            <a:ext cx="6324600" cy="2895600"/>
          </a:xfrm>
          <a:prstGeom prst="rect">
            <a:avLst/>
          </a:prstGeom>
          <a:noFill/>
        </p:spPr>
        <p:txBody>
          <a:bodyPr wrap="square" rtlCol="0">
            <a:spAutoFit/>
          </a:bodyPr>
          <a:lstStyle/>
          <a:p>
            <a:endParaRPr lang="en-US" dirty="0"/>
          </a:p>
        </p:txBody>
      </p:sp>
      <p:pic>
        <p:nvPicPr>
          <p:cNvPr id="7" name="Graphic 6" descr="Right pointing backhand index with solid fill">
            <a:extLst>
              <a:ext uri="{FF2B5EF4-FFF2-40B4-BE49-F238E27FC236}">
                <a16:creationId xmlns:a16="http://schemas.microsoft.com/office/drawing/2014/main" id="{405301C8-B232-95F5-BB65-01EC53E838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00" y="2682693"/>
            <a:ext cx="1447800" cy="1447800"/>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3701620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0609158">
            <a:off x="-1881197" y="5728691"/>
            <a:ext cx="24283903" cy="6372252"/>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2">
            <a:extLst>
              <a:ext uri="{FF2B5EF4-FFF2-40B4-BE49-F238E27FC236}">
                <a16:creationId xmlns:a16="http://schemas.microsoft.com/office/drawing/2014/main" id="{DC1B64C5-D00A-5341-48F9-82B323C69723}"/>
              </a:ext>
            </a:extLst>
          </p:cNvPr>
          <p:cNvSpPr txBox="1"/>
          <p:nvPr/>
        </p:nvSpPr>
        <p:spPr>
          <a:xfrm>
            <a:off x="685800" y="190500"/>
            <a:ext cx="9715500" cy="8586966"/>
          </a:xfrm>
          <a:prstGeom prst="rect">
            <a:avLst/>
          </a:prstGeom>
          <a:noFill/>
        </p:spPr>
        <p:txBody>
          <a:bodyPr wrap="square" rtlCol="0">
            <a:spAutoFit/>
          </a:bodyPr>
          <a:lstStyle/>
          <a:p>
            <a:r>
              <a:rPr lang="en-IN" sz="4800" b="1" dirty="0">
                <a:solidFill>
                  <a:schemeClr val="bg1"/>
                </a:solidFill>
              </a:rPr>
              <a:t> </a:t>
            </a:r>
            <a:r>
              <a:rPr lang="en-US" sz="4800" b="1" dirty="0">
                <a:solidFill>
                  <a:schemeClr val="bg1"/>
                </a:solidFill>
              </a:rPr>
              <a:t>Model Performance Summary</a:t>
            </a:r>
          </a:p>
          <a:p>
            <a:endParaRPr lang="en-US" sz="4000" b="1" dirty="0">
              <a:solidFill>
                <a:schemeClr val="bg1"/>
              </a:solidFill>
            </a:endParaRPr>
          </a:p>
          <a:p>
            <a:r>
              <a:rPr lang="en-US" sz="3200" b="1" dirty="0">
                <a:solidFill>
                  <a:schemeClr val="bg1"/>
                </a:solidFill>
              </a:rPr>
              <a:t>Models Evaluated</a:t>
            </a:r>
            <a:r>
              <a:rPr lang="en-US" sz="3200" dirty="0">
                <a:solidFill>
                  <a:schemeClr val="bg1"/>
                </a:solidFill>
              </a:rPr>
              <a:t>: Decision Tree, Random Forest, and Logistic Regression.</a:t>
            </a:r>
          </a:p>
          <a:p>
            <a:endParaRPr lang="en-US" sz="3200" dirty="0">
              <a:solidFill>
                <a:schemeClr val="bg1"/>
              </a:solidFill>
            </a:endParaRPr>
          </a:p>
          <a:p>
            <a:r>
              <a:rPr lang="en-US" sz="3200" b="1" dirty="0">
                <a:solidFill>
                  <a:schemeClr val="bg1"/>
                </a:solidFill>
              </a:rPr>
              <a:t>Decision Tree</a:t>
            </a:r>
            <a:r>
              <a:rPr lang="en-US" sz="3200" dirty="0">
                <a:solidFill>
                  <a:schemeClr val="bg1"/>
                </a:solidFill>
              </a:rPr>
              <a:t> achieved the highest performance with an </a:t>
            </a:r>
            <a:r>
              <a:rPr lang="en-US" sz="3200" b="1" dirty="0">
                <a:solidFill>
                  <a:schemeClr val="bg1"/>
                </a:solidFill>
              </a:rPr>
              <a:t>Accuracy of 97.67%</a:t>
            </a:r>
            <a:r>
              <a:rPr lang="en-US" sz="3200" dirty="0">
                <a:solidFill>
                  <a:schemeClr val="bg1"/>
                </a:solidFill>
              </a:rPr>
              <a:t>, indicating superior predictive accuracy and precision.</a:t>
            </a:r>
          </a:p>
          <a:p>
            <a:endParaRPr lang="en-US" sz="3200" dirty="0">
              <a:solidFill>
                <a:schemeClr val="bg1"/>
              </a:solidFill>
            </a:endParaRPr>
          </a:p>
          <a:p>
            <a:r>
              <a:rPr lang="en-US" sz="3200" b="1" dirty="0">
                <a:solidFill>
                  <a:schemeClr val="bg1"/>
                </a:solidFill>
              </a:rPr>
              <a:t>Random Forest</a:t>
            </a:r>
            <a:r>
              <a:rPr lang="en-US" sz="3200" dirty="0">
                <a:solidFill>
                  <a:schemeClr val="bg1"/>
                </a:solidFill>
              </a:rPr>
              <a:t> also demonstrated strong performance with an </a:t>
            </a:r>
            <a:r>
              <a:rPr lang="en-US" sz="3200" b="1" dirty="0">
                <a:solidFill>
                  <a:schemeClr val="bg1"/>
                </a:solidFill>
              </a:rPr>
              <a:t>Accuracy of 95.87%</a:t>
            </a:r>
            <a:r>
              <a:rPr lang="en-US" sz="3200" dirty="0">
                <a:solidFill>
                  <a:schemeClr val="bg1"/>
                </a:solidFill>
              </a:rPr>
              <a:t>, reflecting its robustness.</a:t>
            </a:r>
          </a:p>
          <a:p>
            <a:endParaRPr lang="en-US" sz="3200" dirty="0">
              <a:solidFill>
                <a:schemeClr val="bg1"/>
              </a:solidFill>
            </a:endParaRPr>
          </a:p>
          <a:p>
            <a:r>
              <a:rPr lang="en-US" sz="3200" b="1" dirty="0">
                <a:solidFill>
                  <a:schemeClr val="bg1"/>
                </a:solidFill>
              </a:rPr>
              <a:t>Logistic Regression</a:t>
            </a:r>
            <a:r>
              <a:rPr lang="en-US" sz="3200" dirty="0">
                <a:solidFill>
                  <a:schemeClr val="bg1"/>
                </a:solidFill>
              </a:rPr>
              <a:t> yielded a </a:t>
            </a:r>
            <a:r>
              <a:rPr lang="en-US" sz="3200" b="1" dirty="0">
                <a:solidFill>
                  <a:schemeClr val="bg1"/>
                </a:solidFill>
              </a:rPr>
              <a:t>Accuracy of 78.46%</a:t>
            </a:r>
            <a:r>
              <a:rPr lang="en-US" sz="3200" dirty="0">
                <a:solidFill>
                  <a:schemeClr val="bg1"/>
                </a:solidFill>
              </a:rPr>
              <a:t>, showing less effectiveness in comparison to the tree-based models.</a:t>
            </a:r>
          </a:p>
          <a:p>
            <a:endParaRPr lang="en-US" sz="4800" b="1" dirty="0">
              <a:solidFill>
                <a:schemeClr val="bg1"/>
              </a:solidFill>
            </a:endParaRPr>
          </a:p>
        </p:txBody>
      </p:sp>
      <p:pic>
        <p:nvPicPr>
          <p:cNvPr id="8" name="Picture 7">
            <a:extLst>
              <a:ext uri="{FF2B5EF4-FFF2-40B4-BE49-F238E27FC236}">
                <a16:creationId xmlns:a16="http://schemas.microsoft.com/office/drawing/2014/main" id="{1DEBDE05-2864-AD8B-CF8D-A6F188E3732B}"/>
              </a:ext>
            </a:extLst>
          </p:cNvPr>
          <p:cNvPicPr>
            <a:picLocks noChangeAspect="1"/>
          </p:cNvPicPr>
          <p:nvPr/>
        </p:nvPicPr>
        <p:blipFill>
          <a:blip r:embed="rId4"/>
          <a:stretch>
            <a:fillRect/>
          </a:stretch>
        </p:blipFill>
        <p:spPr>
          <a:xfrm>
            <a:off x="10591800" y="1943100"/>
            <a:ext cx="7086600" cy="5181600"/>
          </a:xfrm>
          <a:prstGeom prst="rect">
            <a:avLst/>
          </a:prstGeom>
        </p:spPr>
      </p:pic>
      <p:sp>
        <p:nvSpPr>
          <p:cNvPr id="5" name="Oval 4">
            <a:extLst>
              <a:ext uri="{FF2B5EF4-FFF2-40B4-BE49-F238E27FC236}">
                <a16:creationId xmlns:a16="http://schemas.microsoft.com/office/drawing/2014/main" id="{C056E6FF-D4BE-29BB-D211-7D8E99CCA0AB}"/>
              </a:ext>
            </a:extLst>
          </p:cNvPr>
          <p:cNvSpPr/>
          <p:nvPr/>
        </p:nvSpPr>
        <p:spPr>
          <a:xfrm>
            <a:off x="280987" y="3307640"/>
            <a:ext cx="230981" cy="2551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9E78AA-1288-AEE4-5ABE-5ACBECC6307C}"/>
              </a:ext>
            </a:extLst>
          </p:cNvPr>
          <p:cNvSpPr/>
          <p:nvPr/>
        </p:nvSpPr>
        <p:spPr>
          <a:xfrm>
            <a:off x="300037" y="5129274"/>
            <a:ext cx="211931" cy="2551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08D676C-BA0C-4F99-6FA2-B6FB613E2B62}"/>
              </a:ext>
            </a:extLst>
          </p:cNvPr>
          <p:cNvSpPr/>
          <p:nvPr/>
        </p:nvSpPr>
        <p:spPr>
          <a:xfrm>
            <a:off x="300037" y="7124700"/>
            <a:ext cx="211931" cy="2551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8940AF-872A-3049-B257-ECF63BBE9E4C}"/>
              </a:ext>
            </a:extLst>
          </p:cNvPr>
          <p:cNvSpPr/>
          <p:nvPr/>
        </p:nvSpPr>
        <p:spPr>
          <a:xfrm>
            <a:off x="316706" y="1793163"/>
            <a:ext cx="230981" cy="2551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751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425286">
            <a:off x="-1903109" y="-3528350"/>
            <a:ext cx="31573511" cy="8761922"/>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dpi="0" rotWithShape="1">
            <a:blip r:embed="rId2">
              <a:alphaModFix amt="50000"/>
              <a:extLst>
                <a:ext uri="{96DAC541-7B7A-43D3-8B79-37D633B846F1}">
                  <asvg:svgBlip xmlns:asvg="http://schemas.microsoft.com/office/drawing/2016/SVG/main" r:embed="rId3"/>
                </a:ext>
              </a:extLst>
            </a:blip>
            <a:srcRect/>
            <a:stretch>
              <a:fillRect/>
            </a:stretch>
          </a:blipFill>
          <a:effectLst>
            <a:glow>
              <a:schemeClr val="accent1">
                <a:alpha val="83000"/>
              </a:schemeClr>
            </a:glow>
          </a:effectLst>
        </p:spPr>
        <p:txBody>
          <a:bodyPr/>
          <a:lstStyle/>
          <a:p>
            <a:endParaRPr lang="en-US" dirty="0"/>
          </a:p>
        </p:txBody>
      </p:sp>
      <p:sp>
        <p:nvSpPr>
          <p:cNvPr id="4" name="TextBox 4"/>
          <p:cNvSpPr txBox="1"/>
          <p:nvPr/>
        </p:nvSpPr>
        <p:spPr>
          <a:xfrm>
            <a:off x="-23813" y="266700"/>
            <a:ext cx="18240375" cy="1710020"/>
          </a:xfrm>
          <a:prstGeom prst="rect">
            <a:avLst/>
          </a:prstGeom>
        </p:spPr>
        <p:txBody>
          <a:bodyPr wrap="square" lIns="0" tIns="0" rIns="0" bIns="0" rtlCol="0" anchor="t">
            <a:spAutoFit/>
          </a:bodyPr>
          <a:lstStyle/>
          <a:p>
            <a:pPr algn="ctr">
              <a:lnSpc>
                <a:spcPts val="14430"/>
              </a:lnSpc>
            </a:pPr>
            <a:r>
              <a:rPr lang="en-US" sz="9600" b="1" spc="-390" dirty="0">
                <a:solidFill>
                  <a:srgbClr val="FFFFFF"/>
                </a:solidFill>
                <a:latin typeface="Aptos" panose="020B0004020202020204" pitchFamily="34" charset="0"/>
                <a:ea typeface="HK Grotesk Bold"/>
                <a:cs typeface="HK Grotesk Bold"/>
                <a:sym typeface="HK Grotesk Bold"/>
              </a:rPr>
              <a:t>ARIMA  </a:t>
            </a:r>
            <a:r>
              <a:rPr lang="en-IN" sz="9600" b="1" dirty="0">
                <a:solidFill>
                  <a:schemeClr val="bg1"/>
                </a:solidFill>
              </a:rPr>
              <a:t>Model Application</a:t>
            </a:r>
            <a:endParaRPr lang="en-US" sz="9600" b="1" spc="-390" dirty="0">
              <a:solidFill>
                <a:schemeClr val="bg1"/>
              </a:solidFill>
              <a:latin typeface="Aptos" panose="020B0004020202020204" pitchFamily="34" charset="0"/>
              <a:ea typeface="HK Grotesk Bold"/>
              <a:cs typeface="HK Grotesk Bold"/>
              <a:sym typeface="HK Grotesk Bold"/>
            </a:endParaRPr>
          </a:p>
        </p:txBody>
      </p:sp>
      <p:sp>
        <p:nvSpPr>
          <p:cNvPr id="5" name="TextBox 4">
            <a:extLst>
              <a:ext uri="{FF2B5EF4-FFF2-40B4-BE49-F238E27FC236}">
                <a16:creationId xmlns:a16="http://schemas.microsoft.com/office/drawing/2014/main" id="{C2BFD7C1-0C2D-0DB1-A955-11C200BAB522}"/>
              </a:ext>
            </a:extLst>
          </p:cNvPr>
          <p:cNvSpPr txBox="1"/>
          <p:nvPr/>
        </p:nvSpPr>
        <p:spPr>
          <a:xfrm>
            <a:off x="1219201" y="3405648"/>
            <a:ext cx="10439400" cy="4801314"/>
          </a:xfrm>
          <a:prstGeom prst="rect">
            <a:avLst/>
          </a:prstGeom>
          <a:noFill/>
        </p:spPr>
        <p:txBody>
          <a:bodyPr wrap="square" rtlCol="0">
            <a:spAutoFit/>
          </a:bodyPr>
          <a:lstStyle/>
          <a:p>
            <a:pPr marL="342900" indent="-342900">
              <a:lnSpc>
                <a:spcPct val="150000"/>
              </a:lnSpc>
              <a:buClr>
                <a:schemeClr val="hlink"/>
              </a:buClr>
              <a:buSzPts val="1100"/>
              <a:buFont typeface="Arial" panose="020B0604020202020204" pitchFamily="34" charset="0"/>
              <a:buChar char="•"/>
            </a:pPr>
            <a:r>
              <a:rPr lang="en-US" sz="2800" dirty="0">
                <a:solidFill>
                  <a:schemeClr val="bg1"/>
                </a:solidFill>
              </a:rPr>
              <a:t>Arima is designed for forecasting by capturing temporal patterns, unlike traditional machine learning models which do not directly account for time-based structures.</a:t>
            </a:r>
          </a:p>
          <a:p>
            <a:pPr marL="342900" indent="-342900">
              <a:lnSpc>
                <a:spcPct val="150000"/>
              </a:lnSpc>
              <a:buClr>
                <a:schemeClr val="hlink"/>
              </a:buClr>
              <a:buSzPts val="1100"/>
              <a:buFont typeface="Arial" panose="020B0604020202020204" pitchFamily="34" charset="0"/>
              <a:buChar char="•"/>
            </a:pPr>
            <a:r>
              <a:rPr lang="en-US" sz="2800" dirty="0">
                <a:solidFill>
                  <a:schemeClr val="bg1"/>
                </a:solidFill>
              </a:rPr>
              <a:t>we have Applied ARIMA to forecast future PM10 levels from historical data.</a:t>
            </a:r>
          </a:p>
          <a:p>
            <a:pPr>
              <a:lnSpc>
                <a:spcPct val="150000"/>
              </a:lnSpc>
              <a:buClr>
                <a:schemeClr val="hlink"/>
              </a:buClr>
              <a:buSzPts val="1100"/>
            </a:pPr>
            <a:r>
              <a:rPr lang="en-US" sz="2800" dirty="0">
                <a:solidFill>
                  <a:schemeClr val="bg1"/>
                </a:solidFill>
              </a:rPr>
              <a:t>                       </a:t>
            </a:r>
          </a:p>
          <a:p>
            <a:pPr>
              <a:lnSpc>
                <a:spcPct val="150000"/>
              </a:lnSpc>
              <a:buClr>
                <a:schemeClr val="hlink"/>
              </a:buClr>
              <a:buSzPts val="1100"/>
            </a:pPr>
            <a:endParaRPr lang="en-US" sz="2400" dirty="0">
              <a:solidFill>
                <a:schemeClr val="bg1"/>
              </a:solidFill>
            </a:endParaRPr>
          </a:p>
          <a:p>
            <a:endParaRPr lang="en-US" dirty="0"/>
          </a:p>
        </p:txBody>
      </p:sp>
      <p:sp>
        <p:nvSpPr>
          <p:cNvPr id="7" name="TextBox 6">
            <a:extLst>
              <a:ext uri="{FF2B5EF4-FFF2-40B4-BE49-F238E27FC236}">
                <a16:creationId xmlns:a16="http://schemas.microsoft.com/office/drawing/2014/main" id="{77D1656D-5A2E-6573-581C-DD0703AC23CF}"/>
              </a:ext>
            </a:extLst>
          </p:cNvPr>
          <p:cNvSpPr txBox="1"/>
          <p:nvPr/>
        </p:nvSpPr>
        <p:spPr>
          <a:xfrm>
            <a:off x="13792200" y="3390900"/>
            <a:ext cx="1981200" cy="381000"/>
          </a:xfrm>
          <a:prstGeom prst="rect">
            <a:avLst/>
          </a:prstGeom>
          <a:noFill/>
          <a:effectLst>
            <a:glow rad="228600">
              <a:schemeClr val="accent3">
                <a:satMod val="175000"/>
                <a:alpha val="40000"/>
              </a:schemeClr>
            </a:glow>
          </a:effectLst>
        </p:spPr>
        <p:txBody>
          <a:bodyPr wrap="square" rtlCol="0">
            <a:spAutoFit/>
          </a:bodyPr>
          <a:lstStyle/>
          <a:p>
            <a:endParaRPr lang="en-US" dirty="0"/>
          </a:p>
        </p:txBody>
      </p:sp>
    </p:spTree>
    <p:extLst>
      <p:ext uri="{BB962C8B-B14F-4D97-AF65-F5344CB8AC3E}">
        <p14:creationId xmlns:p14="http://schemas.microsoft.com/office/powerpoint/2010/main" val="2776372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30480" y="190500"/>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Air Quality Forecasting</a:t>
            </a:r>
          </a:p>
        </p:txBody>
      </p:sp>
      <p:pic>
        <p:nvPicPr>
          <p:cNvPr id="5" name="Picture 4">
            <a:extLst>
              <a:ext uri="{FF2B5EF4-FFF2-40B4-BE49-F238E27FC236}">
                <a16:creationId xmlns:a16="http://schemas.microsoft.com/office/drawing/2014/main" id="{A115B251-7689-1566-8862-B96BD4E5085B}"/>
              </a:ext>
            </a:extLst>
          </p:cNvPr>
          <p:cNvPicPr>
            <a:picLocks noChangeAspect="1"/>
          </p:cNvPicPr>
          <p:nvPr/>
        </p:nvPicPr>
        <p:blipFill>
          <a:blip r:embed="rId4"/>
          <a:stretch>
            <a:fillRect/>
          </a:stretch>
        </p:blipFill>
        <p:spPr>
          <a:xfrm>
            <a:off x="2590800" y="2247900"/>
            <a:ext cx="13182600" cy="6705600"/>
          </a:xfrm>
          <a:prstGeom prst="rect">
            <a:avLst/>
          </a:prstGeom>
        </p:spPr>
      </p:pic>
    </p:spTree>
    <p:extLst>
      <p:ext uri="{BB962C8B-B14F-4D97-AF65-F5344CB8AC3E}">
        <p14:creationId xmlns:p14="http://schemas.microsoft.com/office/powerpoint/2010/main" val="1638409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304800" y="1333500"/>
            <a:ext cx="18264188" cy="3762184"/>
          </a:xfrm>
          <a:prstGeom prst="rect">
            <a:avLst/>
          </a:prstGeom>
        </p:spPr>
        <p:txBody>
          <a:bodyPr wrap="square" lIns="0" tIns="0" rIns="0" bIns="0" rtlCol="0" anchor="t">
            <a:spAutoFit/>
          </a:bodyPr>
          <a:lstStyle/>
          <a:p>
            <a:pPr algn="ctr">
              <a:lnSpc>
                <a:spcPts val="14430"/>
              </a:lnSpc>
            </a:pPr>
            <a:r>
              <a:rPr lang="en-US" sz="13800" spc="-390" dirty="0">
                <a:solidFill>
                  <a:srgbClr val="FFFFFF"/>
                </a:solidFill>
                <a:latin typeface="HK Grotesk Bold"/>
                <a:ea typeface="HK Grotesk Bold"/>
                <a:cs typeface="HK Grotesk Bold"/>
                <a:sym typeface="HK Grotesk Bold"/>
              </a:rPr>
              <a:t>Insights   </a:t>
            </a:r>
          </a:p>
          <a:p>
            <a:pPr algn="ctr">
              <a:lnSpc>
                <a:spcPts val="14430"/>
              </a:lnSpc>
            </a:pPr>
            <a:r>
              <a:rPr lang="en-US" sz="13800" spc="-390" dirty="0">
                <a:solidFill>
                  <a:srgbClr val="FFFFFF"/>
                </a:solidFill>
                <a:latin typeface="HK Grotesk Bold"/>
                <a:ea typeface="HK Grotesk Bold"/>
                <a:cs typeface="HK Grotesk Bold"/>
                <a:sym typeface="HK Grotesk Bold"/>
              </a:rPr>
              <a:t> Boards</a:t>
            </a:r>
          </a:p>
        </p:txBody>
      </p:sp>
    </p:spTree>
    <p:extLst>
      <p:ext uri="{BB962C8B-B14F-4D97-AF65-F5344CB8AC3E}">
        <p14:creationId xmlns:p14="http://schemas.microsoft.com/office/powerpoint/2010/main" val="2836074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0935071">
            <a:off x="-2321458" y="6383758"/>
            <a:ext cx="24045613" cy="6720933"/>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23812" y="-11437"/>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Future Scope</a:t>
            </a:r>
          </a:p>
        </p:txBody>
      </p:sp>
      <p:sp>
        <p:nvSpPr>
          <p:cNvPr id="3" name="TextBox 2">
            <a:extLst>
              <a:ext uri="{FF2B5EF4-FFF2-40B4-BE49-F238E27FC236}">
                <a16:creationId xmlns:a16="http://schemas.microsoft.com/office/drawing/2014/main" id="{B207EC1B-E8AF-34EC-0DC0-19E45A7F7DBC}"/>
              </a:ext>
            </a:extLst>
          </p:cNvPr>
          <p:cNvSpPr txBox="1"/>
          <p:nvPr/>
        </p:nvSpPr>
        <p:spPr>
          <a:xfrm>
            <a:off x="1524000" y="2019300"/>
            <a:ext cx="15925800" cy="7448193"/>
          </a:xfrm>
          <a:prstGeom prst="rect">
            <a:avLst/>
          </a:prstGeom>
          <a:noFill/>
        </p:spPr>
        <p:txBody>
          <a:bodyPr wrap="square" rtlCol="0">
            <a:spAutoFit/>
          </a:bodyPr>
          <a:lstStyle/>
          <a:p>
            <a:r>
              <a:rPr lang="en-IN" sz="2800" b="1" dirty="0">
                <a:solidFill>
                  <a:schemeClr val="bg1"/>
                </a:solidFill>
              </a:rPr>
              <a:t>Enhanced Machine Learning Models: </a:t>
            </a:r>
            <a:r>
              <a:rPr lang="en-IN" sz="2800" dirty="0">
                <a:solidFill>
                  <a:schemeClr val="bg1"/>
                </a:solidFill>
              </a:rPr>
              <a:t>Explore advanced machine learning algorithms and models to further improve prediction accuracy and robustness. Investigate deep learning approaches to capture intricate patterns in the meteorological data.</a:t>
            </a:r>
          </a:p>
          <a:p>
            <a:endParaRPr lang="en-US" sz="2800" dirty="0"/>
          </a:p>
          <a:p>
            <a:pPr>
              <a:lnSpc>
                <a:spcPct val="150000"/>
              </a:lnSpc>
              <a:buClr>
                <a:schemeClr val="hlink"/>
              </a:buClr>
              <a:buSzPts val="1100"/>
            </a:pPr>
            <a:r>
              <a:rPr lang="en-IN" sz="2800" b="1" dirty="0">
                <a:solidFill>
                  <a:schemeClr val="bg1"/>
                </a:solidFill>
              </a:rPr>
              <a:t>Real-time Data Processing:</a:t>
            </a:r>
            <a:r>
              <a:rPr lang="en-IN" sz="2800" dirty="0">
                <a:solidFill>
                  <a:schemeClr val="bg1"/>
                </a:solidFill>
              </a:rPr>
              <a:t> Integrate real-time data processing capabilities to provide users with the most up-to-date information. This could involve adopting streaming analytics technologies and continuous model training.</a:t>
            </a:r>
          </a:p>
          <a:p>
            <a:pPr>
              <a:lnSpc>
                <a:spcPct val="150000"/>
              </a:lnSpc>
              <a:buClr>
                <a:schemeClr val="hlink"/>
              </a:buClr>
              <a:buSzPts val="1100"/>
            </a:pPr>
            <a:endParaRPr lang="en-IN" sz="2800" dirty="0">
              <a:solidFill>
                <a:schemeClr val="bg1"/>
              </a:solidFill>
            </a:endParaRPr>
          </a:p>
          <a:p>
            <a:pPr>
              <a:lnSpc>
                <a:spcPct val="150000"/>
              </a:lnSpc>
              <a:buClr>
                <a:schemeClr val="hlink"/>
              </a:buClr>
              <a:buSzPts val="1100"/>
            </a:pPr>
            <a:r>
              <a:rPr lang="en-IN" sz="2800" b="1" dirty="0">
                <a:solidFill>
                  <a:schemeClr val="bg1"/>
                </a:solidFill>
              </a:rPr>
              <a:t>Integration with Additional Data Sources: </a:t>
            </a:r>
            <a:r>
              <a:rPr lang="en-IN" sz="2800" dirty="0">
                <a:solidFill>
                  <a:schemeClr val="bg1"/>
                </a:solidFill>
              </a:rPr>
              <a:t>Expand the project's scope by integrating data from additional sources, such as satellite imagery or other meteorological databases. This diversification could lead to a more comprehensive understanding of environmental conditions.</a:t>
            </a:r>
          </a:p>
          <a:p>
            <a:pPr>
              <a:lnSpc>
                <a:spcPct val="150000"/>
              </a:lnSpc>
              <a:buClr>
                <a:schemeClr val="hlink"/>
              </a:buClr>
              <a:buSzPts val="1100"/>
            </a:pPr>
            <a:endParaRPr lang="en-IN" dirty="0">
              <a:solidFill>
                <a:schemeClr val="bg1"/>
              </a:solidFill>
            </a:endParaRPr>
          </a:p>
          <a:p>
            <a:pPr>
              <a:lnSpc>
                <a:spcPct val="150000"/>
              </a:lnSpc>
              <a:buClr>
                <a:schemeClr val="hlink"/>
              </a:buClr>
              <a:buSzPts val="1100"/>
            </a:pPr>
            <a:endParaRPr lang="en-IN" dirty="0">
              <a:solidFill>
                <a:schemeClr val="bg1"/>
              </a:solidFill>
            </a:endParaRPr>
          </a:p>
          <a:p>
            <a:endParaRPr lang="en-US" dirty="0"/>
          </a:p>
        </p:txBody>
      </p:sp>
      <p:sp>
        <p:nvSpPr>
          <p:cNvPr id="5" name="Oval 4">
            <a:extLst>
              <a:ext uri="{FF2B5EF4-FFF2-40B4-BE49-F238E27FC236}">
                <a16:creationId xmlns:a16="http://schemas.microsoft.com/office/drawing/2014/main" id="{AB5B5437-1490-3FA0-76A1-829060EB3271}"/>
              </a:ext>
            </a:extLst>
          </p:cNvPr>
          <p:cNvSpPr/>
          <p:nvPr/>
        </p:nvSpPr>
        <p:spPr>
          <a:xfrm>
            <a:off x="804862" y="2186277"/>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0C67AF3-D270-CF5E-2827-DE160DCCE9D8}"/>
              </a:ext>
            </a:extLst>
          </p:cNvPr>
          <p:cNvSpPr/>
          <p:nvPr/>
        </p:nvSpPr>
        <p:spPr>
          <a:xfrm>
            <a:off x="804862" y="4021143"/>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681920A-7A2F-B7AB-BD22-E6E774733AB4}"/>
              </a:ext>
            </a:extLst>
          </p:cNvPr>
          <p:cNvSpPr/>
          <p:nvPr/>
        </p:nvSpPr>
        <p:spPr>
          <a:xfrm>
            <a:off x="804862" y="6642617"/>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089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0486718">
            <a:off x="-1161124" y="5307491"/>
            <a:ext cx="25337353" cy="6419601"/>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47625" y="-42648"/>
            <a:ext cx="18240375"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Conclusion</a:t>
            </a:r>
          </a:p>
        </p:txBody>
      </p:sp>
      <p:sp>
        <p:nvSpPr>
          <p:cNvPr id="3" name="TextBox 2">
            <a:extLst>
              <a:ext uri="{FF2B5EF4-FFF2-40B4-BE49-F238E27FC236}">
                <a16:creationId xmlns:a16="http://schemas.microsoft.com/office/drawing/2014/main" id="{877526A9-2871-CF25-BD17-9E9CCC161A5D}"/>
              </a:ext>
            </a:extLst>
          </p:cNvPr>
          <p:cNvSpPr txBox="1"/>
          <p:nvPr/>
        </p:nvSpPr>
        <p:spPr>
          <a:xfrm>
            <a:off x="1371600" y="2235018"/>
            <a:ext cx="14859000" cy="6051015"/>
          </a:xfrm>
          <a:prstGeom prst="rect">
            <a:avLst/>
          </a:prstGeom>
          <a:noFill/>
        </p:spPr>
        <p:txBody>
          <a:bodyPr wrap="square" rtlCol="0">
            <a:spAutoFit/>
          </a:bodyPr>
          <a:lstStyle/>
          <a:p>
            <a:pPr>
              <a:lnSpc>
                <a:spcPct val="150000"/>
              </a:lnSpc>
              <a:buClr>
                <a:schemeClr val="hlink"/>
              </a:buClr>
              <a:buSzPts val="1100"/>
            </a:pPr>
            <a:r>
              <a:rPr lang="en-IN" sz="2800" dirty="0">
                <a:solidFill>
                  <a:schemeClr val="bg1"/>
                </a:solidFill>
              </a:rPr>
              <a:t>Our project represents a sophisticated and comprehensive system for predicting and </a:t>
            </a:r>
            <a:r>
              <a:rPr lang="en-IN" sz="2800" dirty="0" err="1">
                <a:solidFill>
                  <a:schemeClr val="bg1"/>
                </a:solidFill>
              </a:rPr>
              <a:t>analyzing</a:t>
            </a:r>
            <a:r>
              <a:rPr lang="en-IN" sz="2800" dirty="0">
                <a:solidFill>
                  <a:schemeClr val="bg1"/>
                </a:solidFill>
              </a:rPr>
              <a:t> meteorological data across 400+ cities in India</a:t>
            </a:r>
            <a:r>
              <a:rPr lang="en-IN" sz="2800" dirty="0"/>
              <a:t>. </a:t>
            </a:r>
          </a:p>
          <a:p>
            <a:pPr>
              <a:lnSpc>
                <a:spcPct val="150000"/>
              </a:lnSpc>
              <a:buClr>
                <a:schemeClr val="hlink"/>
              </a:buClr>
              <a:buSzPts val="1100"/>
            </a:pPr>
            <a:endParaRPr lang="en-IN" sz="2800" dirty="0"/>
          </a:p>
          <a:p>
            <a:pPr>
              <a:lnSpc>
                <a:spcPct val="150000"/>
              </a:lnSpc>
              <a:buClr>
                <a:schemeClr val="hlink"/>
              </a:buClr>
              <a:buSzPts val="1100"/>
            </a:pPr>
            <a:r>
              <a:rPr lang="en-IN" sz="2800" dirty="0">
                <a:solidFill>
                  <a:schemeClr val="bg1"/>
                </a:solidFill>
              </a:rPr>
              <a:t>The integration of Python, </a:t>
            </a:r>
            <a:r>
              <a:rPr lang="en-IN" sz="2800" dirty="0" err="1">
                <a:solidFill>
                  <a:schemeClr val="bg1"/>
                </a:solidFill>
              </a:rPr>
              <a:t>PySpark,and</a:t>
            </a:r>
            <a:r>
              <a:rPr lang="en-IN" sz="2800" dirty="0">
                <a:solidFill>
                  <a:schemeClr val="bg1"/>
                </a:solidFill>
              </a:rPr>
              <a:t> Tableau Public facilitated a robust and scalable infrastructure for data retrieval, preprocessing, machine learning </a:t>
            </a:r>
            <a:r>
              <a:rPr lang="en-IN" sz="2800" dirty="0" err="1">
                <a:solidFill>
                  <a:schemeClr val="bg1"/>
                </a:solidFill>
              </a:rPr>
              <a:t>modeling</a:t>
            </a:r>
            <a:r>
              <a:rPr lang="en-IN" sz="2800" dirty="0">
                <a:solidFill>
                  <a:schemeClr val="bg1"/>
                </a:solidFill>
              </a:rPr>
              <a:t>, and user interaction.</a:t>
            </a:r>
          </a:p>
          <a:p>
            <a:pPr>
              <a:lnSpc>
                <a:spcPct val="150000"/>
              </a:lnSpc>
              <a:buClr>
                <a:schemeClr val="hlink"/>
              </a:buClr>
              <a:buSzPts val="1100"/>
            </a:pPr>
            <a:endParaRPr lang="en-IN" sz="2800" dirty="0">
              <a:solidFill>
                <a:schemeClr val="bg1"/>
              </a:solidFill>
            </a:endParaRPr>
          </a:p>
          <a:p>
            <a:pPr>
              <a:lnSpc>
                <a:spcPct val="150000"/>
              </a:lnSpc>
              <a:buClr>
                <a:schemeClr val="hlink"/>
              </a:buClr>
              <a:buSzPts val="1100"/>
            </a:pPr>
            <a:r>
              <a:rPr lang="en-US" sz="2800" dirty="0">
                <a:solidFill>
                  <a:schemeClr val="bg1"/>
                </a:solidFill>
              </a:rPr>
              <a:t>Our findings provide a foundation for developing targeted strategies and policies aimed at improving air quality and ensuring a healthier environment. </a:t>
            </a:r>
            <a:endParaRPr lang="en-IN" sz="2800" dirty="0">
              <a:solidFill>
                <a:schemeClr val="bg1"/>
              </a:solidFill>
            </a:endParaRPr>
          </a:p>
          <a:p>
            <a:pPr>
              <a:lnSpc>
                <a:spcPct val="150000"/>
              </a:lnSpc>
              <a:buClr>
                <a:schemeClr val="hlink"/>
              </a:buClr>
              <a:buSzPts val="1100"/>
            </a:pPr>
            <a:endParaRPr lang="en-IN" dirty="0"/>
          </a:p>
          <a:p>
            <a:pPr>
              <a:lnSpc>
                <a:spcPct val="150000"/>
              </a:lnSpc>
              <a:buClr>
                <a:schemeClr val="hlink"/>
              </a:buClr>
              <a:buSzPts val="1100"/>
            </a:pPr>
            <a:endParaRPr lang="en-IN" dirty="0"/>
          </a:p>
        </p:txBody>
      </p:sp>
      <p:sp>
        <p:nvSpPr>
          <p:cNvPr id="5" name="Oval 4">
            <a:extLst>
              <a:ext uri="{FF2B5EF4-FFF2-40B4-BE49-F238E27FC236}">
                <a16:creationId xmlns:a16="http://schemas.microsoft.com/office/drawing/2014/main" id="{9310F1D0-AA5B-71DB-843D-E4499B1DB067}"/>
              </a:ext>
            </a:extLst>
          </p:cNvPr>
          <p:cNvSpPr/>
          <p:nvPr/>
        </p:nvSpPr>
        <p:spPr>
          <a:xfrm>
            <a:off x="785812" y="2569369"/>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15C3303-9C4F-8ABC-63CB-953E820E6FC9}"/>
              </a:ext>
            </a:extLst>
          </p:cNvPr>
          <p:cNvSpPr/>
          <p:nvPr/>
        </p:nvSpPr>
        <p:spPr>
          <a:xfrm>
            <a:off x="738187" y="4542234"/>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9317DC9-1E9B-A848-9655-D1C1378A0C7A}"/>
              </a:ext>
            </a:extLst>
          </p:cNvPr>
          <p:cNvSpPr/>
          <p:nvPr/>
        </p:nvSpPr>
        <p:spPr>
          <a:xfrm>
            <a:off x="671511" y="6515099"/>
            <a:ext cx="228600" cy="228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89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3" name="TextBox 3"/>
          <p:cNvSpPr txBox="1"/>
          <p:nvPr/>
        </p:nvSpPr>
        <p:spPr>
          <a:xfrm>
            <a:off x="3505200" y="419100"/>
            <a:ext cx="9906000" cy="1163524"/>
          </a:xfrm>
          <a:prstGeom prst="rect">
            <a:avLst/>
          </a:prstGeom>
        </p:spPr>
        <p:txBody>
          <a:bodyPr wrap="square" lIns="0" tIns="0" rIns="0" bIns="0" rtlCol="0" anchor="t">
            <a:spAutoFit/>
          </a:bodyPr>
          <a:lstStyle/>
          <a:p>
            <a:pPr algn="ctr">
              <a:lnSpc>
                <a:spcPts val="8880"/>
              </a:lnSpc>
            </a:pPr>
            <a:r>
              <a:rPr lang="en-US" sz="8000" spc="-240" dirty="0">
                <a:solidFill>
                  <a:srgbClr val="FFFFFF"/>
                </a:solidFill>
                <a:latin typeface="HK Grotesk Bold"/>
                <a:ea typeface="HK Grotesk Bold"/>
                <a:cs typeface="HK Grotesk Bold"/>
                <a:sym typeface="HK Grotesk Bold"/>
              </a:rPr>
              <a:t>Contents:</a:t>
            </a:r>
          </a:p>
        </p:txBody>
      </p:sp>
      <p:sp>
        <p:nvSpPr>
          <p:cNvPr id="5" name="Freeform 5"/>
          <p:cNvSpPr/>
          <p:nvPr/>
        </p:nvSpPr>
        <p:spPr>
          <a:xfrm rot="491854" flipH="1">
            <a:off x="-1376211" y="-6956651"/>
            <a:ext cx="20249695" cy="9936988"/>
          </a:xfrm>
          <a:custGeom>
            <a:avLst/>
            <a:gdLst/>
            <a:ahLst/>
            <a:cxnLst/>
            <a:rect l="l" t="t" r="r" b="b"/>
            <a:pathLst>
              <a:path w="21853999" h="7390754">
                <a:moveTo>
                  <a:pt x="21853999" y="0"/>
                </a:moveTo>
                <a:lnTo>
                  <a:pt x="0" y="0"/>
                </a:lnTo>
                <a:lnTo>
                  <a:pt x="0" y="7390753"/>
                </a:lnTo>
                <a:lnTo>
                  <a:pt x="21853999" y="7390753"/>
                </a:lnTo>
                <a:lnTo>
                  <a:pt x="21853999" y="0"/>
                </a:lnTo>
                <a:close/>
              </a:path>
            </a:pathLst>
          </a:custGeom>
          <a:blipFill>
            <a:blip r:embed="rId2">
              <a:alphaModFix amt="20000"/>
              <a:extLst>
                <a:ext uri="{96DAC541-7B7A-43D3-8B79-37D633B846F1}">
                  <asvg:svgBlip xmlns:asvg="http://schemas.microsoft.com/office/drawing/2016/SVG/main" r:embed="rId3"/>
                </a:ext>
              </a:extLst>
            </a:blip>
            <a:stretch>
              <a:fillRect/>
            </a:stretch>
          </a:blipFill>
          <a:effectLst>
            <a:reflection blurRad="1231900" endPos="65000" dist="50800" dir="5400000" sy="-100000" algn="bl" rotWithShape="0"/>
          </a:effectLst>
        </p:spPr>
        <p:txBody>
          <a:bodyPr/>
          <a:lstStyle/>
          <a:p>
            <a:endParaRPr lang="en-US" dirty="0"/>
          </a:p>
        </p:txBody>
      </p:sp>
      <p:sp>
        <p:nvSpPr>
          <p:cNvPr id="10" name="TextBox 6">
            <a:extLst>
              <a:ext uri="{FF2B5EF4-FFF2-40B4-BE49-F238E27FC236}">
                <a16:creationId xmlns:a16="http://schemas.microsoft.com/office/drawing/2014/main" id="{2DDBCC18-8AD8-BCB9-5584-7C6D99611FFD}"/>
              </a:ext>
            </a:extLst>
          </p:cNvPr>
          <p:cNvSpPr txBox="1"/>
          <p:nvPr/>
        </p:nvSpPr>
        <p:spPr>
          <a:xfrm>
            <a:off x="12377617" y="6819900"/>
            <a:ext cx="4133850" cy="351956"/>
          </a:xfrm>
          <a:prstGeom prst="rect">
            <a:avLst/>
          </a:prstGeom>
        </p:spPr>
        <p:txBody>
          <a:bodyPr lIns="0" tIns="0" rIns="0" bIns="0" rtlCol="0" anchor="t">
            <a:spAutoFit/>
          </a:bodyPr>
          <a:lstStyle/>
          <a:p>
            <a:pPr algn="r">
              <a:lnSpc>
                <a:spcPts val="2664"/>
              </a:lnSpc>
            </a:pPr>
            <a:endParaRPr lang="en-US" sz="2400" dirty="0">
              <a:solidFill>
                <a:srgbClr val="FFFFFF"/>
              </a:solidFill>
              <a:latin typeface="HK Grotesk Bold"/>
              <a:ea typeface="HK Grotesk Bold"/>
              <a:cs typeface="HK Grotesk Bold"/>
              <a:sym typeface="HK Grotesk Bold"/>
            </a:endParaRPr>
          </a:p>
        </p:txBody>
      </p:sp>
      <p:sp>
        <p:nvSpPr>
          <p:cNvPr id="24" name="Oval 23">
            <a:extLst>
              <a:ext uri="{FF2B5EF4-FFF2-40B4-BE49-F238E27FC236}">
                <a16:creationId xmlns:a16="http://schemas.microsoft.com/office/drawing/2014/main" id="{F2983B9B-4550-9435-D500-4FCDF7F55112}"/>
              </a:ext>
            </a:extLst>
          </p:cNvPr>
          <p:cNvSpPr/>
          <p:nvPr/>
        </p:nvSpPr>
        <p:spPr>
          <a:xfrm>
            <a:off x="1523998" y="2867987"/>
            <a:ext cx="576141" cy="624351"/>
          </a:xfrm>
          <a:prstGeom prst="ellipse">
            <a:avLst/>
          </a:prstGeom>
          <a:solidFill>
            <a:schemeClr val="bg1"/>
          </a:solidFill>
          <a:effectLst>
            <a:glow rad="127000">
              <a:schemeClr val="accent1">
                <a:alpha val="67000"/>
              </a:schemeClr>
            </a:glow>
            <a:outerShdw dist="50800" dir="5400000" algn="ctr" rotWithShape="0">
              <a:srgbClr val="000000">
                <a:alpha val="4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30" name="Oval 29">
            <a:extLst>
              <a:ext uri="{FF2B5EF4-FFF2-40B4-BE49-F238E27FC236}">
                <a16:creationId xmlns:a16="http://schemas.microsoft.com/office/drawing/2014/main" id="{D0C05FF5-DB30-D3B4-FEFE-41C66D49D603}"/>
              </a:ext>
            </a:extLst>
          </p:cNvPr>
          <p:cNvSpPr/>
          <p:nvPr/>
        </p:nvSpPr>
        <p:spPr>
          <a:xfrm>
            <a:off x="1523997" y="5103605"/>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31" name="Oval 30">
            <a:extLst>
              <a:ext uri="{FF2B5EF4-FFF2-40B4-BE49-F238E27FC236}">
                <a16:creationId xmlns:a16="http://schemas.microsoft.com/office/drawing/2014/main" id="{8092F6DA-18AD-6315-58E2-058C66190687}"/>
              </a:ext>
            </a:extLst>
          </p:cNvPr>
          <p:cNvSpPr/>
          <p:nvPr/>
        </p:nvSpPr>
        <p:spPr>
          <a:xfrm>
            <a:off x="1523998" y="6333601"/>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32" name="Oval 31">
            <a:extLst>
              <a:ext uri="{FF2B5EF4-FFF2-40B4-BE49-F238E27FC236}">
                <a16:creationId xmlns:a16="http://schemas.microsoft.com/office/drawing/2014/main" id="{A7012C32-EABB-F756-987C-05DA64EFD4AB}"/>
              </a:ext>
            </a:extLst>
          </p:cNvPr>
          <p:cNvSpPr/>
          <p:nvPr/>
        </p:nvSpPr>
        <p:spPr>
          <a:xfrm>
            <a:off x="1495303" y="7393972"/>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5</a:t>
            </a:r>
          </a:p>
        </p:txBody>
      </p:sp>
      <p:sp>
        <p:nvSpPr>
          <p:cNvPr id="33" name="Oval 32">
            <a:extLst>
              <a:ext uri="{FF2B5EF4-FFF2-40B4-BE49-F238E27FC236}">
                <a16:creationId xmlns:a16="http://schemas.microsoft.com/office/drawing/2014/main" id="{A52F3A07-244F-E22C-C835-85EBC26425E5}"/>
              </a:ext>
            </a:extLst>
          </p:cNvPr>
          <p:cNvSpPr/>
          <p:nvPr/>
        </p:nvSpPr>
        <p:spPr>
          <a:xfrm>
            <a:off x="1523998" y="8572500"/>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6</a:t>
            </a:r>
          </a:p>
        </p:txBody>
      </p:sp>
      <p:sp>
        <p:nvSpPr>
          <p:cNvPr id="34" name="Oval 33">
            <a:extLst>
              <a:ext uri="{FF2B5EF4-FFF2-40B4-BE49-F238E27FC236}">
                <a16:creationId xmlns:a16="http://schemas.microsoft.com/office/drawing/2014/main" id="{F3EBA47D-23CB-DAE7-2E59-323F52E87B06}"/>
              </a:ext>
            </a:extLst>
          </p:cNvPr>
          <p:cNvSpPr/>
          <p:nvPr/>
        </p:nvSpPr>
        <p:spPr>
          <a:xfrm>
            <a:off x="1523998" y="3987436"/>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cxnSp>
        <p:nvCxnSpPr>
          <p:cNvPr id="38" name="Straight Connector 37">
            <a:extLst>
              <a:ext uri="{FF2B5EF4-FFF2-40B4-BE49-F238E27FC236}">
                <a16:creationId xmlns:a16="http://schemas.microsoft.com/office/drawing/2014/main" id="{12B4D7EF-93BA-34DD-2A61-D63C083B84D3}"/>
              </a:ext>
            </a:extLst>
          </p:cNvPr>
          <p:cNvCxnSpPr>
            <a:cxnSpLocks/>
          </p:cNvCxnSpPr>
          <p:nvPr/>
        </p:nvCxnSpPr>
        <p:spPr>
          <a:xfrm>
            <a:off x="8534400" y="2867987"/>
            <a:ext cx="92204" cy="6016688"/>
          </a:xfrm>
          <a:prstGeom prst="line">
            <a:avLst/>
          </a:prstGeom>
          <a:ln>
            <a:solidFill>
              <a:schemeClr val="accent1">
                <a:shade val="95000"/>
                <a:satMod val="105000"/>
              </a:schemeClr>
            </a:solidFill>
          </a:ln>
          <a:effectLst>
            <a:glow rad="317500">
              <a:schemeClr val="accent1">
                <a:alpha val="23000"/>
              </a:schemeClr>
            </a:glow>
          </a:effectLst>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14037A6-6E98-A61F-4BE8-344FC4D16050}"/>
              </a:ext>
            </a:extLst>
          </p:cNvPr>
          <p:cNvSpPr/>
          <p:nvPr/>
        </p:nvSpPr>
        <p:spPr>
          <a:xfrm>
            <a:off x="10501236" y="2780814"/>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7</a:t>
            </a:r>
          </a:p>
        </p:txBody>
      </p:sp>
      <p:sp>
        <p:nvSpPr>
          <p:cNvPr id="40" name="Oval 39">
            <a:extLst>
              <a:ext uri="{FF2B5EF4-FFF2-40B4-BE49-F238E27FC236}">
                <a16:creationId xmlns:a16="http://schemas.microsoft.com/office/drawing/2014/main" id="{0438259E-927D-8366-53D0-AC5107649E75}"/>
              </a:ext>
            </a:extLst>
          </p:cNvPr>
          <p:cNvSpPr/>
          <p:nvPr/>
        </p:nvSpPr>
        <p:spPr>
          <a:xfrm>
            <a:off x="10598684" y="3979004"/>
            <a:ext cx="576141" cy="624351"/>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8</a:t>
            </a:r>
          </a:p>
        </p:txBody>
      </p:sp>
      <p:sp>
        <p:nvSpPr>
          <p:cNvPr id="41" name="Oval 40">
            <a:extLst>
              <a:ext uri="{FF2B5EF4-FFF2-40B4-BE49-F238E27FC236}">
                <a16:creationId xmlns:a16="http://schemas.microsoft.com/office/drawing/2014/main" id="{A125235B-2A99-D045-0E09-1AA90C6D7C7C}"/>
              </a:ext>
            </a:extLst>
          </p:cNvPr>
          <p:cNvSpPr/>
          <p:nvPr/>
        </p:nvSpPr>
        <p:spPr>
          <a:xfrm>
            <a:off x="10617734" y="5137328"/>
            <a:ext cx="576141" cy="624351"/>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9</a:t>
            </a:r>
          </a:p>
        </p:txBody>
      </p:sp>
      <p:sp>
        <p:nvSpPr>
          <p:cNvPr id="44" name="Oval 43">
            <a:extLst>
              <a:ext uri="{FF2B5EF4-FFF2-40B4-BE49-F238E27FC236}">
                <a16:creationId xmlns:a16="http://schemas.microsoft.com/office/drawing/2014/main" id="{DA614846-42E8-5EFA-2F2F-3BF00A0BE8E3}"/>
              </a:ext>
            </a:extLst>
          </p:cNvPr>
          <p:cNvSpPr/>
          <p:nvPr/>
        </p:nvSpPr>
        <p:spPr>
          <a:xfrm>
            <a:off x="10518372" y="6295652"/>
            <a:ext cx="802776" cy="704083"/>
          </a:xfrm>
          <a:prstGeom prst="ellipse">
            <a:avLst/>
          </a:prstGeom>
          <a:solidFill>
            <a:schemeClr val="accent5">
              <a:lumMod val="60000"/>
              <a:lumOff val="40000"/>
            </a:schemeClr>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10</a:t>
            </a:r>
          </a:p>
        </p:txBody>
      </p:sp>
      <p:sp>
        <p:nvSpPr>
          <p:cNvPr id="45" name="Oval 44">
            <a:extLst>
              <a:ext uri="{FF2B5EF4-FFF2-40B4-BE49-F238E27FC236}">
                <a16:creationId xmlns:a16="http://schemas.microsoft.com/office/drawing/2014/main" id="{332D3A54-F0AF-C561-69AC-5B4A5D3D12D2}"/>
              </a:ext>
            </a:extLst>
          </p:cNvPr>
          <p:cNvSpPr/>
          <p:nvPr/>
        </p:nvSpPr>
        <p:spPr>
          <a:xfrm>
            <a:off x="10518372" y="7617283"/>
            <a:ext cx="821826" cy="802080"/>
          </a:xfrm>
          <a:prstGeom prst="ellipse">
            <a:avLst/>
          </a:prstGeom>
          <a:solidFill>
            <a:schemeClr val="bg1"/>
          </a:solidFill>
          <a:effectLst>
            <a:glow rad="127000">
              <a:schemeClr val="accent1">
                <a:alpha val="67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11</a:t>
            </a:r>
          </a:p>
        </p:txBody>
      </p:sp>
      <p:sp>
        <p:nvSpPr>
          <p:cNvPr id="49" name="TextBox 48">
            <a:extLst>
              <a:ext uri="{FF2B5EF4-FFF2-40B4-BE49-F238E27FC236}">
                <a16:creationId xmlns:a16="http://schemas.microsoft.com/office/drawing/2014/main" id="{CDE64044-4085-6DA2-6AE4-1B92B95A64EF}"/>
              </a:ext>
            </a:extLst>
          </p:cNvPr>
          <p:cNvSpPr txBox="1"/>
          <p:nvPr/>
        </p:nvSpPr>
        <p:spPr>
          <a:xfrm>
            <a:off x="2425572" y="2846007"/>
            <a:ext cx="4191000" cy="646331"/>
          </a:xfrm>
          <a:prstGeom prst="rect">
            <a:avLst/>
          </a:prstGeom>
          <a:noFill/>
        </p:spPr>
        <p:txBody>
          <a:bodyPr wrap="square" rtlCol="0">
            <a:spAutoFit/>
          </a:bodyPr>
          <a:lstStyle/>
          <a:p>
            <a:r>
              <a:rPr lang="en-US" sz="3600" dirty="0">
                <a:solidFill>
                  <a:schemeClr val="bg1"/>
                </a:solidFill>
              </a:rPr>
              <a:t>Problem Statement</a:t>
            </a:r>
          </a:p>
        </p:txBody>
      </p:sp>
      <p:sp>
        <p:nvSpPr>
          <p:cNvPr id="51" name="TextBox 50">
            <a:extLst>
              <a:ext uri="{FF2B5EF4-FFF2-40B4-BE49-F238E27FC236}">
                <a16:creationId xmlns:a16="http://schemas.microsoft.com/office/drawing/2014/main" id="{D383B325-CAF2-0F3B-6309-C49BA98CE3F4}"/>
              </a:ext>
            </a:extLst>
          </p:cNvPr>
          <p:cNvSpPr txBox="1"/>
          <p:nvPr/>
        </p:nvSpPr>
        <p:spPr>
          <a:xfrm>
            <a:off x="2425572" y="4027012"/>
            <a:ext cx="4191000" cy="646331"/>
          </a:xfrm>
          <a:prstGeom prst="rect">
            <a:avLst/>
          </a:prstGeom>
          <a:noFill/>
        </p:spPr>
        <p:txBody>
          <a:bodyPr wrap="square" rtlCol="0">
            <a:spAutoFit/>
          </a:bodyPr>
          <a:lstStyle/>
          <a:p>
            <a:r>
              <a:rPr lang="en-US" sz="3600" dirty="0">
                <a:solidFill>
                  <a:schemeClr val="bg1"/>
                </a:solidFill>
              </a:rPr>
              <a:t>Data Description</a:t>
            </a:r>
          </a:p>
        </p:txBody>
      </p:sp>
      <p:sp>
        <p:nvSpPr>
          <p:cNvPr id="52" name="TextBox 51">
            <a:extLst>
              <a:ext uri="{FF2B5EF4-FFF2-40B4-BE49-F238E27FC236}">
                <a16:creationId xmlns:a16="http://schemas.microsoft.com/office/drawing/2014/main" id="{AAC1E12F-99E9-76C6-27DE-807ED079408D}"/>
              </a:ext>
            </a:extLst>
          </p:cNvPr>
          <p:cNvSpPr txBox="1"/>
          <p:nvPr/>
        </p:nvSpPr>
        <p:spPr>
          <a:xfrm>
            <a:off x="2425572" y="5110159"/>
            <a:ext cx="4965828" cy="584775"/>
          </a:xfrm>
          <a:prstGeom prst="rect">
            <a:avLst/>
          </a:prstGeom>
          <a:noFill/>
        </p:spPr>
        <p:txBody>
          <a:bodyPr wrap="square" rtlCol="0">
            <a:spAutoFit/>
          </a:bodyPr>
          <a:lstStyle/>
          <a:p>
            <a:r>
              <a:rPr lang="en-US" sz="3200" dirty="0">
                <a:solidFill>
                  <a:schemeClr val="bg1"/>
                </a:solidFill>
              </a:rPr>
              <a:t>Technologies Implemented</a:t>
            </a:r>
          </a:p>
        </p:txBody>
      </p:sp>
      <p:sp>
        <p:nvSpPr>
          <p:cNvPr id="53" name="TextBox 52">
            <a:extLst>
              <a:ext uri="{FF2B5EF4-FFF2-40B4-BE49-F238E27FC236}">
                <a16:creationId xmlns:a16="http://schemas.microsoft.com/office/drawing/2014/main" id="{21E8BC3E-A499-1A32-D2A4-FD613C914152}"/>
              </a:ext>
            </a:extLst>
          </p:cNvPr>
          <p:cNvSpPr txBox="1"/>
          <p:nvPr/>
        </p:nvSpPr>
        <p:spPr>
          <a:xfrm>
            <a:off x="2424081" y="7345004"/>
            <a:ext cx="4419600" cy="646331"/>
          </a:xfrm>
          <a:prstGeom prst="rect">
            <a:avLst/>
          </a:prstGeom>
          <a:noFill/>
        </p:spPr>
        <p:txBody>
          <a:bodyPr wrap="square" rtlCol="0">
            <a:spAutoFit/>
          </a:bodyPr>
          <a:lstStyle/>
          <a:p>
            <a:r>
              <a:rPr lang="en-US" sz="3600" dirty="0">
                <a:solidFill>
                  <a:schemeClr val="bg1"/>
                </a:solidFill>
              </a:rPr>
              <a:t>Inference derived</a:t>
            </a:r>
          </a:p>
        </p:txBody>
      </p:sp>
      <p:sp>
        <p:nvSpPr>
          <p:cNvPr id="56" name="TextBox 55">
            <a:extLst>
              <a:ext uri="{FF2B5EF4-FFF2-40B4-BE49-F238E27FC236}">
                <a16:creationId xmlns:a16="http://schemas.microsoft.com/office/drawing/2014/main" id="{BFC8B645-8D0E-BC5A-D867-B661211A99B0}"/>
              </a:ext>
            </a:extLst>
          </p:cNvPr>
          <p:cNvSpPr txBox="1"/>
          <p:nvPr/>
        </p:nvSpPr>
        <p:spPr>
          <a:xfrm>
            <a:off x="2468768" y="6333601"/>
            <a:ext cx="4191000" cy="646331"/>
          </a:xfrm>
          <a:prstGeom prst="rect">
            <a:avLst/>
          </a:prstGeom>
          <a:noFill/>
        </p:spPr>
        <p:txBody>
          <a:bodyPr wrap="square" rtlCol="0">
            <a:spAutoFit/>
          </a:bodyPr>
          <a:lstStyle/>
          <a:p>
            <a:r>
              <a:rPr lang="en-US" sz="3600" dirty="0">
                <a:solidFill>
                  <a:schemeClr val="bg1"/>
                </a:solidFill>
              </a:rPr>
              <a:t>Workflow</a:t>
            </a:r>
          </a:p>
        </p:txBody>
      </p:sp>
      <p:sp>
        <p:nvSpPr>
          <p:cNvPr id="57" name="TextBox 56">
            <a:extLst>
              <a:ext uri="{FF2B5EF4-FFF2-40B4-BE49-F238E27FC236}">
                <a16:creationId xmlns:a16="http://schemas.microsoft.com/office/drawing/2014/main" id="{FCE8A52C-1EB6-832C-2DC6-B845E16FE774}"/>
              </a:ext>
            </a:extLst>
          </p:cNvPr>
          <p:cNvSpPr txBox="1"/>
          <p:nvPr/>
        </p:nvSpPr>
        <p:spPr>
          <a:xfrm>
            <a:off x="2437876" y="8575892"/>
            <a:ext cx="4191000" cy="584775"/>
          </a:xfrm>
          <a:prstGeom prst="rect">
            <a:avLst/>
          </a:prstGeom>
          <a:noFill/>
        </p:spPr>
        <p:txBody>
          <a:bodyPr wrap="square" rtlCol="0">
            <a:spAutoFit/>
          </a:bodyPr>
          <a:lstStyle/>
          <a:p>
            <a:r>
              <a:rPr lang="en-US" sz="3200" dirty="0">
                <a:solidFill>
                  <a:schemeClr val="bg1"/>
                </a:solidFill>
              </a:rPr>
              <a:t>Preprocessing</a:t>
            </a:r>
          </a:p>
        </p:txBody>
      </p:sp>
      <p:sp>
        <p:nvSpPr>
          <p:cNvPr id="58" name="TextBox 57">
            <a:extLst>
              <a:ext uri="{FF2B5EF4-FFF2-40B4-BE49-F238E27FC236}">
                <a16:creationId xmlns:a16="http://schemas.microsoft.com/office/drawing/2014/main" id="{DD68D54B-BD5A-B1C6-67C0-D156C1ACB038}"/>
              </a:ext>
            </a:extLst>
          </p:cNvPr>
          <p:cNvSpPr txBox="1"/>
          <p:nvPr/>
        </p:nvSpPr>
        <p:spPr>
          <a:xfrm>
            <a:off x="11420510" y="2689241"/>
            <a:ext cx="4191000" cy="584775"/>
          </a:xfrm>
          <a:prstGeom prst="rect">
            <a:avLst/>
          </a:prstGeom>
          <a:noFill/>
        </p:spPr>
        <p:txBody>
          <a:bodyPr wrap="square" rtlCol="0">
            <a:spAutoFit/>
          </a:bodyPr>
          <a:lstStyle/>
          <a:p>
            <a:r>
              <a:rPr lang="en-US" sz="3200" dirty="0">
                <a:solidFill>
                  <a:schemeClr val="bg1"/>
                </a:solidFill>
              </a:rPr>
              <a:t>Models Deployed</a:t>
            </a:r>
          </a:p>
        </p:txBody>
      </p:sp>
      <p:sp>
        <p:nvSpPr>
          <p:cNvPr id="59" name="TextBox 58">
            <a:extLst>
              <a:ext uri="{FF2B5EF4-FFF2-40B4-BE49-F238E27FC236}">
                <a16:creationId xmlns:a16="http://schemas.microsoft.com/office/drawing/2014/main" id="{6588FC81-FF6A-E026-48D0-FB113CAE94EB}"/>
              </a:ext>
            </a:extLst>
          </p:cNvPr>
          <p:cNvSpPr txBox="1"/>
          <p:nvPr/>
        </p:nvSpPr>
        <p:spPr>
          <a:xfrm>
            <a:off x="11521955" y="3979004"/>
            <a:ext cx="4191000" cy="584775"/>
          </a:xfrm>
          <a:prstGeom prst="rect">
            <a:avLst/>
          </a:prstGeom>
          <a:noFill/>
        </p:spPr>
        <p:txBody>
          <a:bodyPr wrap="square" rtlCol="0">
            <a:spAutoFit/>
          </a:bodyPr>
          <a:lstStyle/>
          <a:p>
            <a:r>
              <a:rPr lang="en-US" sz="3200" dirty="0">
                <a:solidFill>
                  <a:schemeClr val="bg1"/>
                </a:solidFill>
              </a:rPr>
              <a:t>Air Quality Forecasting</a:t>
            </a:r>
          </a:p>
        </p:txBody>
      </p:sp>
      <p:sp>
        <p:nvSpPr>
          <p:cNvPr id="60" name="TextBox 59">
            <a:extLst>
              <a:ext uri="{FF2B5EF4-FFF2-40B4-BE49-F238E27FC236}">
                <a16:creationId xmlns:a16="http://schemas.microsoft.com/office/drawing/2014/main" id="{B4AEC2A9-FB83-E1EA-3588-D4F69033929D}"/>
              </a:ext>
            </a:extLst>
          </p:cNvPr>
          <p:cNvSpPr txBox="1"/>
          <p:nvPr/>
        </p:nvSpPr>
        <p:spPr>
          <a:xfrm>
            <a:off x="11420510" y="5279043"/>
            <a:ext cx="4191000" cy="584775"/>
          </a:xfrm>
          <a:prstGeom prst="rect">
            <a:avLst/>
          </a:prstGeom>
          <a:noFill/>
        </p:spPr>
        <p:txBody>
          <a:bodyPr wrap="square" rtlCol="0">
            <a:spAutoFit/>
          </a:bodyPr>
          <a:lstStyle/>
          <a:p>
            <a:r>
              <a:rPr lang="en-US" sz="3200" dirty="0">
                <a:solidFill>
                  <a:schemeClr val="bg1"/>
                </a:solidFill>
              </a:rPr>
              <a:t>Insights Boards</a:t>
            </a:r>
          </a:p>
        </p:txBody>
      </p:sp>
      <p:sp>
        <p:nvSpPr>
          <p:cNvPr id="61" name="TextBox 60">
            <a:extLst>
              <a:ext uri="{FF2B5EF4-FFF2-40B4-BE49-F238E27FC236}">
                <a16:creationId xmlns:a16="http://schemas.microsoft.com/office/drawing/2014/main" id="{A6C53DC1-028F-7ADF-E77F-742960F2A0A5}"/>
              </a:ext>
            </a:extLst>
          </p:cNvPr>
          <p:cNvSpPr txBox="1"/>
          <p:nvPr/>
        </p:nvSpPr>
        <p:spPr>
          <a:xfrm>
            <a:off x="11489004" y="6353388"/>
            <a:ext cx="4191000" cy="584775"/>
          </a:xfrm>
          <a:prstGeom prst="rect">
            <a:avLst/>
          </a:prstGeom>
          <a:noFill/>
        </p:spPr>
        <p:txBody>
          <a:bodyPr wrap="square" rtlCol="0">
            <a:spAutoFit/>
          </a:bodyPr>
          <a:lstStyle/>
          <a:p>
            <a:r>
              <a:rPr lang="en-US" sz="3200" dirty="0">
                <a:solidFill>
                  <a:schemeClr val="bg1"/>
                </a:solidFill>
              </a:rPr>
              <a:t>Future Scope</a:t>
            </a:r>
          </a:p>
        </p:txBody>
      </p:sp>
      <p:sp>
        <p:nvSpPr>
          <p:cNvPr id="62" name="TextBox 61">
            <a:extLst>
              <a:ext uri="{FF2B5EF4-FFF2-40B4-BE49-F238E27FC236}">
                <a16:creationId xmlns:a16="http://schemas.microsoft.com/office/drawing/2014/main" id="{30110E66-9003-54C5-458B-21523E041F08}"/>
              </a:ext>
            </a:extLst>
          </p:cNvPr>
          <p:cNvSpPr txBox="1"/>
          <p:nvPr/>
        </p:nvSpPr>
        <p:spPr>
          <a:xfrm>
            <a:off x="11521955" y="7698948"/>
            <a:ext cx="4191000" cy="584775"/>
          </a:xfrm>
          <a:prstGeom prst="rect">
            <a:avLst/>
          </a:prstGeom>
          <a:noFill/>
        </p:spPr>
        <p:txBody>
          <a:bodyPr wrap="square" rtlCol="0">
            <a:spAutoFit/>
          </a:bodyPr>
          <a:lstStyle/>
          <a:p>
            <a:r>
              <a:rPr lang="en-US" sz="3200" dirty="0">
                <a:solidFill>
                  <a:schemeClr val="bg1"/>
                </a:solidFill>
              </a:rPr>
              <a:t>Conclusions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1370551">
            <a:off x="-475433" y="-1367653"/>
            <a:ext cx="20037846" cy="221233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a:effectLst>
            <a:outerShdw blurRad="50800" dist="50800" dir="5400000" algn="ctr" rotWithShape="0">
              <a:srgbClr val="000000">
                <a:alpha val="5000"/>
              </a:srgbClr>
            </a:outerShdw>
          </a:effectLst>
        </p:spPr>
        <p:txBody>
          <a:bodyPr/>
          <a:lstStyle/>
          <a:p>
            <a:endParaRPr lang="en-US" dirty="0"/>
          </a:p>
        </p:txBody>
      </p:sp>
      <p:sp>
        <p:nvSpPr>
          <p:cNvPr id="4" name="TextBox 4"/>
          <p:cNvSpPr txBox="1"/>
          <p:nvPr/>
        </p:nvSpPr>
        <p:spPr>
          <a:xfrm>
            <a:off x="0" y="402985"/>
            <a:ext cx="18288000"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Problem Statement</a:t>
            </a:r>
          </a:p>
        </p:txBody>
      </p:sp>
      <p:sp>
        <p:nvSpPr>
          <p:cNvPr id="11" name="TextBox 10">
            <a:extLst>
              <a:ext uri="{FF2B5EF4-FFF2-40B4-BE49-F238E27FC236}">
                <a16:creationId xmlns:a16="http://schemas.microsoft.com/office/drawing/2014/main" id="{88B8EB35-AF5A-0482-DEFD-052267819E96}"/>
              </a:ext>
            </a:extLst>
          </p:cNvPr>
          <p:cNvSpPr txBox="1"/>
          <p:nvPr/>
        </p:nvSpPr>
        <p:spPr>
          <a:xfrm>
            <a:off x="944881" y="2400300"/>
            <a:ext cx="18669000" cy="6848670"/>
          </a:xfrm>
          <a:prstGeom prst="rect">
            <a:avLst/>
          </a:prstGeom>
          <a:noFill/>
        </p:spPr>
        <p:txBody>
          <a:bodyPr wrap="square" rtlCol="0">
            <a:spAutoFit/>
          </a:bodyPr>
          <a:lstStyle/>
          <a:p>
            <a:pPr>
              <a:lnSpc>
                <a:spcPct val="200000"/>
              </a:lnSpc>
            </a:pPr>
            <a:r>
              <a:rPr lang="en-US" sz="3200" dirty="0">
                <a:solidFill>
                  <a:schemeClr val="bg1"/>
                </a:solidFill>
                <a:latin typeface="Candara Light" panose="020E0502030303020204" pitchFamily="34" charset="0"/>
              </a:rPr>
              <a:t>1. Affects of the pollution on Rapidly developing countries like India.</a:t>
            </a:r>
          </a:p>
          <a:p>
            <a:pPr>
              <a:lnSpc>
                <a:spcPct val="200000"/>
              </a:lnSpc>
            </a:pPr>
            <a:r>
              <a:rPr lang="en-US" sz="3200" dirty="0">
                <a:solidFill>
                  <a:schemeClr val="bg1"/>
                </a:solidFill>
                <a:latin typeface="Candara Light" panose="020E0502030303020204" pitchFamily="34" charset="0"/>
              </a:rPr>
              <a:t>2. </a:t>
            </a:r>
            <a:r>
              <a:rPr lang="en-US" sz="3200" dirty="0">
                <a:solidFill>
                  <a:schemeClr val="bg2"/>
                </a:solidFill>
                <a:latin typeface="Candara Light" panose="020E0502030303020204" pitchFamily="34" charset="0"/>
              </a:rPr>
              <a:t>Many Indian cities suffer worsening air quality despite control measures</a:t>
            </a:r>
            <a:r>
              <a:rPr lang="en-US" sz="3200" dirty="0">
                <a:solidFill>
                  <a:schemeClr val="bg1"/>
                </a:solidFill>
                <a:latin typeface="Candara Light" panose="020E0502030303020204" pitchFamily="34" charset="0"/>
              </a:rPr>
              <a:t>.</a:t>
            </a:r>
          </a:p>
          <a:p>
            <a:pPr>
              <a:lnSpc>
                <a:spcPct val="200000"/>
              </a:lnSpc>
            </a:pPr>
            <a:r>
              <a:rPr lang="en-US" sz="3200" dirty="0">
                <a:solidFill>
                  <a:schemeClr val="bg1"/>
                </a:solidFill>
                <a:latin typeface="Candara Light" panose="020E0502030303020204" pitchFamily="34" charset="0"/>
              </a:rPr>
              <a:t>3. Millions of residents are impacted by poor air quality.</a:t>
            </a:r>
          </a:p>
          <a:p>
            <a:pPr>
              <a:lnSpc>
                <a:spcPct val="200000"/>
              </a:lnSpc>
            </a:pPr>
            <a:r>
              <a:rPr lang="en-US" sz="3200" dirty="0">
                <a:solidFill>
                  <a:schemeClr val="bg1"/>
                </a:solidFill>
                <a:latin typeface="Candara Light" panose="020E0502030303020204" pitchFamily="34" charset="0"/>
              </a:rPr>
              <a:t>4. Understanding trends in air pollution levels is crucial for effective policy implementation.</a:t>
            </a:r>
          </a:p>
          <a:p>
            <a:pPr>
              <a:lnSpc>
                <a:spcPct val="200000"/>
              </a:lnSpc>
            </a:pPr>
            <a:r>
              <a:rPr lang="en-US" sz="3200" dirty="0">
                <a:solidFill>
                  <a:schemeClr val="bg1"/>
                </a:solidFill>
                <a:latin typeface="Candara Light" panose="020E0502030303020204" pitchFamily="34" charset="0"/>
              </a:rPr>
              <a:t>5. Evaluating the effectiveness of pollution control measures is necessary.</a:t>
            </a:r>
          </a:p>
          <a:p>
            <a:pPr>
              <a:lnSpc>
                <a:spcPct val="200000"/>
              </a:lnSpc>
            </a:pPr>
            <a:r>
              <a:rPr lang="en-US" sz="3200" dirty="0">
                <a:solidFill>
                  <a:schemeClr val="bg1"/>
                </a:solidFill>
                <a:latin typeface="Candara Light" panose="020E0502030303020204" pitchFamily="34" charset="0"/>
              </a:rPr>
              <a:t>6. Machine learning (ML) can analyze complex datasets to uncover patterns and make predictions.</a:t>
            </a:r>
          </a:p>
          <a:p>
            <a:pPr>
              <a:lnSpc>
                <a:spcPct val="200000"/>
              </a:lnSpc>
            </a:pPr>
            <a:r>
              <a:rPr lang="en-US" sz="3200" dirty="0">
                <a:solidFill>
                  <a:schemeClr val="bg1"/>
                </a:solidFill>
                <a:latin typeface="Candara Light" panose="020E0502030303020204" pitchFamily="34" charset="0"/>
              </a:rPr>
              <a:t>7. Data driven insights can aid policy decisions and public health strategies.</a:t>
            </a:r>
          </a:p>
        </p:txBody>
      </p:sp>
      <p:pic>
        <p:nvPicPr>
          <p:cNvPr id="9" name="Graphic 8" descr="Lightbulb with solid fill">
            <a:extLst>
              <a:ext uri="{FF2B5EF4-FFF2-40B4-BE49-F238E27FC236}">
                <a16:creationId xmlns:a16="http://schemas.microsoft.com/office/drawing/2014/main" id="{1659712F-D130-109E-2610-B3D87EF9B933}"/>
              </a:ext>
            </a:extLst>
          </p:cNvPr>
          <p:cNvPicPr>
            <a:picLocks noChangeAspect="1"/>
          </p:cNvPicPr>
          <p:nvPr/>
        </p:nvPicPr>
        <p:blipFill>
          <a:blip r:embed="rId4">
            <a:alphaModFix/>
            <a:lum bright="-40000" contrast="20000"/>
            <a:extLst>
              <a:ext uri="{96DAC541-7B7A-43D3-8B79-37D633B846F1}">
                <asvg:svgBlip xmlns:asvg="http://schemas.microsoft.com/office/drawing/2016/SVG/main" r:embed="rId5"/>
              </a:ext>
            </a:extLst>
          </a:blip>
          <a:stretch>
            <a:fillRect/>
          </a:stretch>
        </p:blipFill>
        <p:spPr>
          <a:xfrm>
            <a:off x="2667000" y="326853"/>
            <a:ext cx="1843525" cy="1843525"/>
          </a:xfrm>
          <a:prstGeom prst="rect">
            <a:avLst/>
          </a:prstGeom>
          <a:effectLst>
            <a:glow rad="63500">
              <a:schemeClr val="accent3">
                <a:satMod val="175000"/>
                <a:alpha val="40000"/>
              </a:schemeClr>
            </a:glow>
            <a:outerShdw blurRad="50800" dist="50800" dir="5400000" sx="71000" sy="71000" algn="ctr" rotWithShape="0">
              <a:schemeClr val="bg1">
                <a:alpha val="47000"/>
              </a:schemeClr>
            </a:outerShdw>
            <a:softEdge rad="50800"/>
          </a:effectLst>
        </p:spPr>
      </p:pic>
    </p:spTree>
    <p:extLst>
      <p:ext uri="{BB962C8B-B14F-4D97-AF65-F5344CB8AC3E}">
        <p14:creationId xmlns:p14="http://schemas.microsoft.com/office/powerpoint/2010/main" val="2800627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21370551">
            <a:off x="-1167732" y="-1106167"/>
            <a:ext cx="20037846" cy="221233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a:effectLst>
            <a:outerShdw blurRad="50800" dist="50800" dir="5400000" algn="ctr" rotWithShape="0">
              <a:srgbClr val="000000">
                <a:alpha val="5000"/>
              </a:srgbClr>
            </a:outerShdw>
          </a:effectLst>
        </p:spPr>
        <p:txBody>
          <a:bodyPr/>
          <a:lstStyle/>
          <a:p>
            <a:endParaRPr lang="en-US" dirty="0"/>
          </a:p>
        </p:txBody>
      </p:sp>
      <p:pic>
        <p:nvPicPr>
          <p:cNvPr id="9" name="Graphic 8" descr="Lightbulb with solid fill">
            <a:extLst>
              <a:ext uri="{FF2B5EF4-FFF2-40B4-BE49-F238E27FC236}">
                <a16:creationId xmlns:a16="http://schemas.microsoft.com/office/drawing/2014/main" id="{1659712F-D130-109E-2610-B3D87EF9B933}"/>
              </a:ext>
            </a:extLst>
          </p:cNvPr>
          <p:cNvPicPr>
            <a:picLocks noChangeAspect="1"/>
          </p:cNvPicPr>
          <p:nvPr/>
        </p:nvPicPr>
        <p:blipFill>
          <a:blip r:embed="rId4">
            <a:alphaModFix/>
            <a:lum bright="-40000" contrast="20000"/>
            <a:extLst>
              <a:ext uri="{96DAC541-7B7A-43D3-8B79-37D633B846F1}">
                <asvg:svgBlip xmlns:asvg="http://schemas.microsoft.com/office/drawing/2016/SVG/main" r:embed="rId5"/>
              </a:ext>
            </a:extLst>
          </a:blip>
          <a:stretch>
            <a:fillRect/>
          </a:stretch>
        </p:blipFill>
        <p:spPr>
          <a:xfrm>
            <a:off x="4038600" y="348027"/>
            <a:ext cx="1843525" cy="1843525"/>
          </a:xfrm>
          <a:prstGeom prst="rect">
            <a:avLst/>
          </a:prstGeom>
          <a:effectLst>
            <a:glow rad="63500">
              <a:schemeClr val="accent3">
                <a:satMod val="175000"/>
                <a:alpha val="40000"/>
              </a:schemeClr>
            </a:glow>
            <a:outerShdw blurRad="50800" dist="50800" dir="5400000" sx="71000" sy="71000" algn="ctr" rotWithShape="0">
              <a:schemeClr val="bg1">
                <a:alpha val="47000"/>
              </a:schemeClr>
            </a:outerShdw>
            <a:softEdge rad="50800"/>
          </a:effectLst>
        </p:spPr>
      </p:pic>
      <p:sp>
        <p:nvSpPr>
          <p:cNvPr id="3" name="TextBox 2">
            <a:extLst>
              <a:ext uri="{FF2B5EF4-FFF2-40B4-BE49-F238E27FC236}">
                <a16:creationId xmlns:a16="http://schemas.microsoft.com/office/drawing/2014/main" id="{E9741765-9B5E-0AF5-6C9B-EB3CC4AC7C95}"/>
              </a:ext>
            </a:extLst>
          </p:cNvPr>
          <p:cNvSpPr txBox="1"/>
          <p:nvPr/>
        </p:nvSpPr>
        <p:spPr>
          <a:xfrm>
            <a:off x="1828800" y="3049606"/>
            <a:ext cx="15240000" cy="4801314"/>
          </a:xfrm>
          <a:prstGeom prst="rect">
            <a:avLst/>
          </a:prstGeom>
          <a:noFill/>
        </p:spPr>
        <p:txBody>
          <a:bodyPr wrap="square" rtlCol="0">
            <a:spAutoFit/>
          </a:bodyPr>
          <a:lstStyle/>
          <a:p>
            <a:r>
              <a:rPr lang="en-US" sz="4800" dirty="0">
                <a:solidFill>
                  <a:schemeClr val="bg1"/>
                </a:solidFill>
              </a:rPr>
              <a:t>The objective of this project is to use machine learning and big data techniques to identify spatial and temporal patterns in air quality across Indian cities, uncovering hotspots and periods of high pollution. The insights gained will facilitate targeted interventions and inform policy decisions to mitigate air pollution and enhance environmental health.</a:t>
            </a:r>
          </a:p>
          <a:p>
            <a:endParaRPr lang="en-IN" dirty="0"/>
          </a:p>
        </p:txBody>
      </p:sp>
      <p:sp>
        <p:nvSpPr>
          <p:cNvPr id="5" name="TextBox 4">
            <a:extLst>
              <a:ext uri="{FF2B5EF4-FFF2-40B4-BE49-F238E27FC236}">
                <a16:creationId xmlns:a16="http://schemas.microsoft.com/office/drawing/2014/main" id="{221BEB6E-3E18-CEC7-0BF9-8A2C768A470F}"/>
              </a:ext>
            </a:extLst>
          </p:cNvPr>
          <p:cNvSpPr txBox="1"/>
          <p:nvPr/>
        </p:nvSpPr>
        <p:spPr>
          <a:xfrm>
            <a:off x="4800600" y="621892"/>
            <a:ext cx="6934200" cy="1569660"/>
          </a:xfrm>
          <a:prstGeom prst="rect">
            <a:avLst/>
          </a:prstGeom>
          <a:noFill/>
        </p:spPr>
        <p:txBody>
          <a:bodyPr wrap="square" rtlCol="0">
            <a:spAutoFit/>
          </a:bodyPr>
          <a:lstStyle/>
          <a:p>
            <a:pPr algn="ctr"/>
            <a:r>
              <a:rPr lang="en-US" sz="9600" b="1" dirty="0">
                <a:solidFill>
                  <a:schemeClr val="bg1"/>
                </a:solidFill>
              </a:rPr>
              <a:t>OBJECTIVE</a:t>
            </a:r>
          </a:p>
        </p:txBody>
      </p:sp>
    </p:spTree>
    <p:extLst>
      <p:ext uri="{BB962C8B-B14F-4D97-AF65-F5344CB8AC3E}">
        <p14:creationId xmlns:p14="http://schemas.microsoft.com/office/powerpoint/2010/main" val="135256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9" name="TextBox 8">
            <a:extLst>
              <a:ext uri="{FF2B5EF4-FFF2-40B4-BE49-F238E27FC236}">
                <a16:creationId xmlns:a16="http://schemas.microsoft.com/office/drawing/2014/main" id="{1A813945-7766-635A-0271-3F6CE2E422EE}"/>
              </a:ext>
            </a:extLst>
          </p:cNvPr>
          <p:cNvSpPr txBox="1"/>
          <p:nvPr/>
        </p:nvSpPr>
        <p:spPr>
          <a:xfrm>
            <a:off x="762000" y="2400300"/>
            <a:ext cx="17373600" cy="4801314"/>
          </a:xfrm>
          <a:prstGeom prst="rect">
            <a:avLst/>
          </a:prstGeom>
          <a:noFill/>
        </p:spPr>
        <p:txBody>
          <a:bodyPr wrap="square" rtlCol="0">
            <a:spAutoFit/>
          </a:bodyPr>
          <a:lstStyle/>
          <a:p>
            <a:pPr marL="111125" lvl="0" algn="l" rtl="0">
              <a:lnSpc>
                <a:spcPct val="200000"/>
              </a:lnSpc>
              <a:spcBef>
                <a:spcPts val="2400"/>
              </a:spcBef>
              <a:spcAft>
                <a:spcPts val="0"/>
              </a:spcAft>
              <a:buClr>
                <a:srgbClr val="3C4043"/>
              </a:buClr>
              <a:buSzPts val="1850"/>
            </a:pPr>
            <a:r>
              <a:rPr lang="en-US" sz="3600" dirty="0">
                <a:solidFill>
                  <a:schemeClr val="bg1">
                    <a:lumMod val="85000"/>
                  </a:schemeClr>
                </a:solidFill>
                <a:latin typeface="Candara Light" panose="020E0502030303020204" pitchFamily="34" charset="0"/>
              </a:rPr>
              <a:t>1. The dataset contains air quality data for Indian cities from the year </a:t>
            </a:r>
            <a:r>
              <a:rPr lang="en-US" sz="3600" b="1" dirty="0">
                <a:solidFill>
                  <a:schemeClr val="bg1">
                    <a:lumMod val="85000"/>
                  </a:schemeClr>
                </a:solidFill>
                <a:latin typeface="Candara Light" panose="020E0502030303020204" pitchFamily="34" charset="0"/>
              </a:rPr>
              <a:t>2010 to 2023</a:t>
            </a:r>
            <a:r>
              <a:rPr lang="en-US" sz="3600" dirty="0">
                <a:solidFill>
                  <a:schemeClr val="bg1">
                    <a:lumMod val="85000"/>
                  </a:schemeClr>
                </a:solidFill>
                <a:latin typeface="Candara Light" panose="020E0502030303020204" pitchFamily="34" charset="0"/>
              </a:rPr>
              <a:t>.</a:t>
            </a:r>
          </a:p>
          <a:p>
            <a:pPr marL="111125" lvl="0" algn="l" rtl="0">
              <a:lnSpc>
                <a:spcPct val="200000"/>
              </a:lnSpc>
              <a:spcBef>
                <a:spcPts val="0"/>
              </a:spcBef>
              <a:spcAft>
                <a:spcPts val="0"/>
              </a:spcAft>
              <a:buClr>
                <a:srgbClr val="3C4043"/>
              </a:buClr>
              <a:buSzPts val="1850"/>
            </a:pPr>
            <a:r>
              <a:rPr lang="en-US" sz="3600" dirty="0">
                <a:solidFill>
                  <a:schemeClr val="bg1">
                    <a:lumMod val="85000"/>
                  </a:schemeClr>
                </a:solidFill>
                <a:latin typeface="Candara Light" panose="020E0502030303020204" pitchFamily="34" charset="0"/>
              </a:rPr>
              <a:t>2. It provides information about the air quality conditions in </a:t>
            </a:r>
            <a:r>
              <a:rPr lang="en-US" sz="3600" b="1" dirty="0">
                <a:solidFill>
                  <a:schemeClr val="bg1">
                    <a:lumMod val="85000"/>
                  </a:schemeClr>
                </a:solidFill>
                <a:latin typeface="Candara Light" panose="020E0502030303020204" pitchFamily="34" charset="0"/>
              </a:rPr>
              <a:t>453 cities across India</a:t>
            </a:r>
            <a:r>
              <a:rPr lang="en-US" sz="3600" dirty="0">
                <a:solidFill>
                  <a:schemeClr val="bg1">
                    <a:lumMod val="85000"/>
                  </a:schemeClr>
                </a:solidFill>
                <a:latin typeface="Candara Light" panose="020E0502030303020204" pitchFamily="34" charset="0"/>
              </a:rPr>
              <a:t>.</a:t>
            </a:r>
          </a:p>
          <a:p>
            <a:pPr marL="111125" lvl="0" algn="l" rtl="0">
              <a:lnSpc>
                <a:spcPct val="200000"/>
              </a:lnSpc>
              <a:spcBef>
                <a:spcPts val="0"/>
              </a:spcBef>
              <a:spcAft>
                <a:spcPts val="0"/>
              </a:spcAft>
              <a:buClr>
                <a:srgbClr val="3C4043"/>
              </a:buClr>
              <a:buSzPts val="1850"/>
            </a:pPr>
            <a:r>
              <a:rPr lang="en-US" sz="3600" dirty="0">
                <a:solidFill>
                  <a:schemeClr val="bg1">
                    <a:lumMod val="85000"/>
                  </a:schemeClr>
                </a:solidFill>
                <a:latin typeface="Candara Light" panose="020E0502030303020204" pitchFamily="34" charset="0"/>
              </a:rPr>
              <a:t>3. The data has been collected from the </a:t>
            </a:r>
            <a:r>
              <a:rPr lang="en-US" sz="3600" b="1" dirty="0">
                <a:solidFill>
                  <a:schemeClr val="bg1">
                    <a:lumMod val="85000"/>
                  </a:schemeClr>
                </a:solidFill>
                <a:latin typeface="Candara Light" panose="020E0502030303020204" pitchFamily="34" charset="0"/>
              </a:rPr>
              <a:t>Central Control Room for Air Quality Management</a:t>
            </a:r>
            <a:r>
              <a:rPr lang="en-US" sz="3600" dirty="0">
                <a:solidFill>
                  <a:schemeClr val="bg1">
                    <a:lumMod val="85000"/>
                  </a:schemeClr>
                </a:solidFill>
                <a:latin typeface="Candara Light" panose="020E0502030303020204" pitchFamily="34" charset="0"/>
              </a:rPr>
              <a:t>,</a:t>
            </a:r>
          </a:p>
          <a:p>
            <a:pPr marL="111125" lvl="0" algn="l" rtl="0">
              <a:lnSpc>
                <a:spcPct val="200000"/>
              </a:lnSpc>
              <a:spcBef>
                <a:spcPts val="0"/>
              </a:spcBef>
              <a:spcAft>
                <a:spcPts val="0"/>
              </a:spcAft>
              <a:buClr>
                <a:srgbClr val="3C4043"/>
              </a:buClr>
              <a:buSzPts val="1850"/>
            </a:pPr>
            <a:r>
              <a:rPr lang="en-US" sz="3600" dirty="0">
                <a:solidFill>
                  <a:schemeClr val="bg1">
                    <a:lumMod val="85000"/>
                  </a:schemeClr>
                </a:solidFill>
                <a:latin typeface="Candara Light" panose="020E0502030303020204" pitchFamily="34" charset="0"/>
              </a:rPr>
              <a:t>      which indicates that it is a reliable and authoritative source.</a:t>
            </a:r>
          </a:p>
          <a:p>
            <a:endParaRPr lang="en-US" dirty="0">
              <a:solidFill>
                <a:schemeClr val="bg2"/>
              </a:solidFill>
            </a:endParaRPr>
          </a:p>
        </p:txBody>
      </p:sp>
      <p:pic>
        <p:nvPicPr>
          <p:cNvPr id="12" name="Graphic 11" descr="Database with solid fill">
            <a:extLst>
              <a:ext uri="{FF2B5EF4-FFF2-40B4-BE49-F238E27FC236}">
                <a16:creationId xmlns:a16="http://schemas.microsoft.com/office/drawing/2014/main" id="{AF3F8225-B8A5-8F80-2E4A-39C7A6BC2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487700"/>
            <a:ext cx="1295400" cy="1295400"/>
          </a:xfrm>
          <a:prstGeom prst="rect">
            <a:avLst/>
          </a:prstGeom>
          <a:effectLst>
            <a:glow rad="228600">
              <a:schemeClr val="accent1">
                <a:satMod val="175000"/>
                <a:alpha val="40000"/>
              </a:schemeClr>
            </a:glow>
            <a:outerShdw blurRad="50800" dist="50800" dir="5400000" sx="1000" sy="1000" algn="ctr" rotWithShape="0">
              <a:schemeClr val="accent5">
                <a:lumMod val="60000"/>
                <a:lumOff val="40000"/>
                <a:alpha val="0"/>
              </a:schemeClr>
            </a:outerShdw>
          </a:effectLst>
        </p:spPr>
      </p:pic>
      <p:sp>
        <p:nvSpPr>
          <p:cNvPr id="3" name="TextBox 4">
            <a:extLst>
              <a:ext uri="{FF2B5EF4-FFF2-40B4-BE49-F238E27FC236}">
                <a16:creationId xmlns:a16="http://schemas.microsoft.com/office/drawing/2014/main" id="{2393E70B-F820-E654-58F9-5CD0EFCD28A2}"/>
              </a:ext>
            </a:extLst>
          </p:cNvPr>
          <p:cNvSpPr txBox="1"/>
          <p:nvPr/>
        </p:nvSpPr>
        <p:spPr>
          <a:xfrm>
            <a:off x="-26388" y="188264"/>
            <a:ext cx="18240375" cy="1884747"/>
          </a:xfrm>
          <a:prstGeom prst="rect">
            <a:avLst/>
          </a:prstGeom>
        </p:spPr>
        <p:txBody>
          <a:bodyPr wrap="square" lIns="0" tIns="0" rIns="0" bIns="0" rtlCol="0" anchor="t">
            <a:spAutoFit/>
          </a:bodyPr>
          <a:lstStyle/>
          <a:p>
            <a:pPr algn="ctr">
              <a:lnSpc>
                <a:spcPts val="14430"/>
              </a:lnSpc>
            </a:pPr>
            <a:r>
              <a:rPr lang="en-US" sz="13000" spc="-390" dirty="0">
                <a:solidFill>
                  <a:srgbClr val="FFFFFF"/>
                </a:solidFill>
                <a:latin typeface="HK Grotesk Bold"/>
                <a:ea typeface="HK Grotesk Bold"/>
                <a:cs typeface="HK Grotesk Bold"/>
                <a:sym typeface="HK Grotesk Bold"/>
              </a:rPr>
              <a:t>Data Description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47625" y="193027"/>
            <a:ext cx="18240375" cy="1884747"/>
          </a:xfrm>
          <a:prstGeom prst="rect">
            <a:avLst/>
          </a:prstGeom>
        </p:spPr>
        <p:txBody>
          <a:bodyPr wrap="square" lIns="0" tIns="0" rIns="0" bIns="0" rtlCol="0" anchor="t">
            <a:spAutoFit/>
          </a:bodyPr>
          <a:lstStyle/>
          <a:p>
            <a:pPr algn="ctr">
              <a:lnSpc>
                <a:spcPts val="14430"/>
              </a:lnSpc>
            </a:pPr>
            <a:r>
              <a:rPr lang="en-US" sz="13000" spc="-390" dirty="0">
                <a:solidFill>
                  <a:srgbClr val="FFFFFF"/>
                </a:solidFill>
                <a:latin typeface="HK Grotesk Bold"/>
                <a:ea typeface="HK Grotesk Bold"/>
                <a:cs typeface="HK Grotesk Bold"/>
                <a:sym typeface="HK Grotesk Bold"/>
              </a:rPr>
              <a:t>Data Description</a:t>
            </a:r>
          </a:p>
        </p:txBody>
      </p:sp>
      <p:sp>
        <p:nvSpPr>
          <p:cNvPr id="9" name="TextBox 8">
            <a:extLst>
              <a:ext uri="{FF2B5EF4-FFF2-40B4-BE49-F238E27FC236}">
                <a16:creationId xmlns:a16="http://schemas.microsoft.com/office/drawing/2014/main" id="{1A813945-7766-635A-0271-3F6CE2E422EE}"/>
              </a:ext>
            </a:extLst>
          </p:cNvPr>
          <p:cNvSpPr txBox="1"/>
          <p:nvPr/>
        </p:nvSpPr>
        <p:spPr>
          <a:xfrm>
            <a:off x="762000" y="2400300"/>
            <a:ext cx="17373600" cy="5308505"/>
          </a:xfrm>
          <a:prstGeom prst="rect">
            <a:avLst/>
          </a:prstGeom>
          <a:noFill/>
        </p:spPr>
        <p:txBody>
          <a:bodyPr wrap="square" rtlCol="0">
            <a:spAutoFit/>
          </a:bodyPr>
          <a:lstStyle/>
          <a:p>
            <a:pPr marL="111125">
              <a:lnSpc>
                <a:spcPct val="200000"/>
              </a:lnSpc>
              <a:spcBef>
                <a:spcPts val="2400"/>
              </a:spcBef>
              <a:buClr>
                <a:srgbClr val="3C4043"/>
              </a:buClr>
              <a:buSzPts val="1850"/>
            </a:pPr>
            <a:r>
              <a:rPr lang="en-IN" sz="3600" b="1" dirty="0">
                <a:solidFill>
                  <a:schemeClr val="bg1"/>
                </a:solidFill>
                <a:latin typeface="Arial"/>
                <a:ea typeface="Arial"/>
                <a:cs typeface="Arial"/>
                <a:sym typeface="Arial"/>
              </a:rPr>
              <a:t>Parameters:</a:t>
            </a:r>
            <a:r>
              <a:rPr lang="en-IN" sz="3600" dirty="0">
                <a:solidFill>
                  <a:schemeClr val="bg1"/>
                </a:solidFill>
                <a:latin typeface="Arial"/>
                <a:ea typeface="Arial"/>
                <a:cs typeface="Arial"/>
                <a:sym typeface="Arial"/>
              </a:rPr>
              <a:t> The dataset likely includes key air quality parameters such as PM2.5 (particulate matter 2.5 </a:t>
            </a:r>
            <a:r>
              <a:rPr lang="en-IN" sz="3600" dirty="0" err="1">
                <a:solidFill>
                  <a:schemeClr val="bg1"/>
                </a:solidFill>
                <a:latin typeface="Arial"/>
                <a:ea typeface="Arial"/>
                <a:cs typeface="Arial"/>
                <a:sym typeface="Arial"/>
              </a:rPr>
              <a:t>micrometers</a:t>
            </a:r>
            <a:r>
              <a:rPr lang="en-IN" sz="3600" dirty="0">
                <a:solidFill>
                  <a:schemeClr val="bg1"/>
                </a:solidFill>
                <a:latin typeface="Arial"/>
                <a:ea typeface="Arial"/>
                <a:cs typeface="Arial"/>
                <a:sym typeface="Arial"/>
              </a:rPr>
              <a:t> or smaller), PM10, NO2 (nitrogen dioxide), SO2 (sulphur dioxide), CO (carbon monoxide), O3 (ozone), and meteorological factors like temperature, humidity, wind speed, etc.</a:t>
            </a:r>
            <a:endParaRPr lang="en-IN" sz="3600" dirty="0">
              <a:solidFill>
                <a:schemeClr val="bg1"/>
              </a:solidFill>
            </a:endParaRPr>
          </a:p>
          <a:p>
            <a:pPr marL="111125" lvl="0" algn="l" rtl="0">
              <a:lnSpc>
                <a:spcPct val="200000"/>
              </a:lnSpc>
              <a:spcBef>
                <a:spcPts val="2400"/>
              </a:spcBef>
              <a:spcAft>
                <a:spcPts val="0"/>
              </a:spcAft>
              <a:buClr>
                <a:srgbClr val="3C4043"/>
              </a:buClr>
              <a:buSzPts val="1850"/>
            </a:pPr>
            <a:endParaRPr lang="en-US" dirty="0">
              <a:solidFill>
                <a:schemeClr val="bg2"/>
              </a:solidFill>
            </a:endParaRPr>
          </a:p>
        </p:txBody>
      </p:sp>
      <p:pic>
        <p:nvPicPr>
          <p:cNvPr id="12" name="Graphic 11" descr="Database with solid fill">
            <a:extLst>
              <a:ext uri="{FF2B5EF4-FFF2-40B4-BE49-F238E27FC236}">
                <a16:creationId xmlns:a16="http://schemas.microsoft.com/office/drawing/2014/main" id="{AF3F8225-B8A5-8F80-2E4A-39C7A6BC2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200" y="487700"/>
            <a:ext cx="1295400" cy="1295400"/>
          </a:xfrm>
          <a:prstGeom prst="rect">
            <a:avLst/>
          </a:prstGeom>
          <a:effectLst>
            <a:glow rad="228600">
              <a:schemeClr val="accent1">
                <a:satMod val="175000"/>
                <a:alpha val="40000"/>
              </a:schemeClr>
            </a:glow>
            <a:outerShdw blurRad="50800" dist="50800" dir="5400000" sx="1000" sy="1000" algn="ctr" rotWithShape="0">
              <a:schemeClr val="accent5">
                <a:lumMod val="60000"/>
                <a:lumOff val="40000"/>
                <a:alpha val="0"/>
              </a:schemeClr>
            </a:outerShdw>
          </a:effectLst>
        </p:spPr>
      </p:pic>
    </p:spTree>
    <p:extLst>
      <p:ext uri="{BB962C8B-B14F-4D97-AF65-F5344CB8AC3E}">
        <p14:creationId xmlns:p14="http://schemas.microsoft.com/office/powerpoint/2010/main" val="424750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1404477" y="-31329"/>
            <a:ext cx="14826123" cy="1754006"/>
          </a:xfrm>
          <a:prstGeom prst="rect">
            <a:avLst/>
          </a:prstGeom>
        </p:spPr>
        <p:txBody>
          <a:bodyPr wrap="square" lIns="0" tIns="0" rIns="0" bIns="0" rtlCol="0" anchor="t">
            <a:spAutoFit/>
          </a:bodyPr>
          <a:lstStyle/>
          <a:p>
            <a:pPr algn="ctr">
              <a:lnSpc>
                <a:spcPts val="14430"/>
              </a:lnSpc>
            </a:pPr>
            <a:r>
              <a:rPr lang="en-US" sz="9600" spc="-390" dirty="0">
                <a:solidFill>
                  <a:srgbClr val="FFFFFF"/>
                </a:solidFill>
                <a:latin typeface="HK Grotesk Bold"/>
                <a:ea typeface="HK Grotesk Bold"/>
                <a:cs typeface="HK Grotesk Bold"/>
                <a:sym typeface="HK Grotesk Bold"/>
              </a:rPr>
              <a:t>Technology Implemented</a:t>
            </a:r>
          </a:p>
        </p:txBody>
      </p:sp>
      <p:sp>
        <p:nvSpPr>
          <p:cNvPr id="3" name="Oval 2">
            <a:extLst>
              <a:ext uri="{FF2B5EF4-FFF2-40B4-BE49-F238E27FC236}">
                <a16:creationId xmlns:a16="http://schemas.microsoft.com/office/drawing/2014/main" id="{0A7E7467-DD49-C0A7-E4C4-9B4642515EE7}"/>
              </a:ext>
            </a:extLst>
          </p:cNvPr>
          <p:cNvSpPr/>
          <p:nvPr/>
        </p:nvSpPr>
        <p:spPr>
          <a:xfrm>
            <a:off x="537384" y="2812133"/>
            <a:ext cx="2102657" cy="2080198"/>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BBEF668-01B4-562A-B53C-7CC779C97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175" y="3242588"/>
            <a:ext cx="1262750" cy="916863"/>
          </a:xfrm>
          <a:prstGeom prst="rect">
            <a:avLst/>
          </a:prstGeom>
        </p:spPr>
      </p:pic>
      <p:sp>
        <p:nvSpPr>
          <p:cNvPr id="20" name="Oval 19">
            <a:extLst>
              <a:ext uri="{FF2B5EF4-FFF2-40B4-BE49-F238E27FC236}">
                <a16:creationId xmlns:a16="http://schemas.microsoft.com/office/drawing/2014/main" id="{30738D31-D0C5-7663-DEF8-712241BCB888}"/>
              </a:ext>
            </a:extLst>
          </p:cNvPr>
          <p:cNvSpPr/>
          <p:nvPr/>
        </p:nvSpPr>
        <p:spPr>
          <a:xfrm>
            <a:off x="9803795" y="2608357"/>
            <a:ext cx="2270530" cy="2185324"/>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0070C0"/>
              </a:solidFill>
              <a:latin typeface="Aptos" panose="020B0004020202020204" pitchFamily="34" charset="0"/>
              <a:ea typeface="Cascadia Mono" panose="020B0609020000020004" pitchFamily="49" charset="0"/>
              <a:cs typeface="Cascadia Mono" panose="020B0609020000020004" pitchFamily="49" charset="0"/>
            </a:endParaRPr>
          </a:p>
          <a:p>
            <a:pPr algn="ctr"/>
            <a:r>
              <a:rPr lang="en-US" sz="2800" dirty="0">
                <a:solidFill>
                  <a:srgbClr val="0070C0"/>
                </a:solidFill>
                <a:latin typeface="Aptos" panose="020B0004020202020204" pitchFamily="34" charset="0"/>
                <a:ea typeface="Cascadia Mono" panose="020B0609020000020004" pitchFamily="49" charset="0"/>
                <a:cs typeface="Cascadia Mono" panose="020B0609020000020004" pitchFamily="49" charset="0"/>
              </a:rPr>
              <a:t>Machine</a:t>
            </a:r>
          </a:p>
          <a:p>
            <a:pPr algn="ctr"/>
            <a:r>
              <a:rPr lang="en-US" sz="2800" dirty="0">
                <a:solidFill>
                  <a:srgbClr val="0070C0"/>
                </a:solidFill>
                <a:latin typeface="Aptos" panose="020B0004020202020204" pitchFamily="34" charset="0"/>
                <a:ea typeface="Cascadia Mono" panose="020B0609020000020004" pitchFamily="49" charset="0"/>
                <a:cs typeface="Cascadia Mono" panose="020B0609020000020004" pitchFamily="49" charset="0"/>
              </a:rPr>
              <a:t>Learning</a:t>
            </a:r>
          </a:p>
        </p:txBody>
      </p:sp>
      <p:pic>
        <p:nvPicPr>
          <p:cNvPr id="27" name="Graphic 26" descr="Head with gears with solid fill">
            <a:extLst>
              <a:ext uri="{FF2B5EF4-FFF2-40B4-BE49-F238E27FC236}">
                <a16:creationId xmlns:a16="http://schemas.microsoft.com/office/drawing/2014/main" id="{3D9D4FC4-FD08-35BC-6EFB-C1C2E671B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7327" y="2798520"/>
            <a:ext cx="883466" cy="683528"/>
          </a:xfrm>
          <a:prstGeom prst="rect">
            <a:avLst/>
          </a:prstGeom>
        </p:spPr>
      </p:pic>
      <p:sp>
        <p:nvSpPr>
          <p:cNvPr id="28" name="Oval 27">
            <a:extLst>
              <a:ext uri="{FF2B5EF4-FFF2-40B4-BE49-F238E27FC236}">
                <a16:creationId xmlns:a16="http://schemas.microsoft.com/office/drawing/2014/main" id="{C0820454-16A8-C930-2D46-5F004623B8D3}"/>
              </a:ext>
            </a:extLst>
          </p:cNvPr>
          <p:cNvSpPr/>
          <p:nvPr/>
        </p:nvSpPr>
        <p:spPr>
          <a:xfrm>
            <a:off x="14588211" y="2544253"/>
            <a:ext cx="1987587" cy="2080198"/>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60E5C28C-A798-4F2A-96CF-7F67637286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2511" y="2660920"/>
            <a:ext cx="1758986" cy="2080198"/>
          </a:xfrm>
          <a:prstGeom prst="rect">
            <a:avLst/>
          </a:prstGeom>
        </p:spPr>
      </p:pic>
      <p:sp>
        <p:nvSpPr>
          <p:cNvPr id="31" name="Oval 30">
            <a:extLst>
              <a:ext uri="{FF2B5EF4-FFF2-40B4-BE49-F238E27FC236}">
                <a16:creationId xmlns:a16="http://schemas.microsoft.com/office/drawing/2014/main" id="{A2A82966-8029-7B3B-1569-21341AEE20B7}"/>
              </a:ext>
            </a:extLst>
          </p:cNvPr>
          <p:cNvSpPr/>
          <p:nvPr/>
        </p:nvSpPr>
        <p:spPr>
          <a:xfrm>
            <a:off x="5319709" y="2713483"/>
            <a:ext cx="2102657" cy="2080198"/>
          </a:xfrm>
          <a:prstGeom prst="ellipse">
            <a:avLst/>
          </a:prstGeom>
          <a:solidFill>
            <a:schemeClr val="bg1"/>
          </a:solidFill>
          <a:effectLst>
            <a:glow rad="317500">
              <a:schemeClr val="accent5">
                <a:lumMod val="60000"/>
                <a:lumOff val="40000"/>
                <a:alpha val="53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4BACE4F-9015-C426-0894-77E4FF674D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0656" y="3167044"/>
            <a:ext cx="1453471" cy="1308124"/>
          </a:xfrm>
          <a:prstGeom prst="rect">
            <a:avLst/>
          </a:prstGeom>
        </p:spPr>
      </p:pic>
    </p:spTree>
    <p:extLst>
      <p:ext uri="{BB962C8B-B14F-4D97-AF65-F5344CB8AC3E}">
        <p14:creationId xmlns:p14="http://schemas.microsoft.com/office/powerpoint/2010/main" val="2199446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8"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0509945">
            <a:off x="-4275088" y="7721946"/>
            <a:ext cx="32565187" cy="6612641"/>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a:effectLst>
            <a:glow>
              <a:schemeClr val="accent1"/>
            </a:glow>
          </a:effectLst>
        </p:spPr>
        <p:txBody>
          <a:bodyPr/>
          <a:lstStyle/>
          <a:p>
            <a:endParaRPr lang="en-US" dirty="0"/>
          </a:p>
        </p:txBody>
      </p:sp>
      <p:sp>
        <p:nvSpPr>
          <p:cNvPr id="4" name="TextBox 4"/>
          <p:cNvSpPr txBox="1"/>
          <p:nvPr/>
        </p:nvSpPr>
        <p:spPr>
          <a:xfrm>
            <a:off x="228600" y="65844"/>
            <a:ext cx="18240375" cy="1827103"/>
          </a:xfrm>
          <a:prstGeom prst="rect">
            <a:avLst/>
          </a:prstGeom>
          <a:effectLst>
            <a:glow rad="139700">
              <a:schemeClr val="accent3">
                <a:satMod val="175000"/>
                <a:alpha val="40000"/>
              </a:schemeClr>
            </a:glow>
          </a:effectLst>
        </p:spPr>
        <p:txBody>
          <a:bodyPr wrap="square" lIns="0" tIns="0" rIns="0" bIns="0" rtlCol="0" anchor="t">
            <a:spAutoFit/>
          </a:bodyPr>
          <a:lstStyle/>
          <a:p>
            <a:pPr algn="ctr">
              <a:lnSpc>
                <a:spcPts val="14430"/>
              </a:lnSpc>
            </a:pPr>
            <a:r>
              <a:rPr lang="en-US" sz="11500" spc="-390" dirty="0">
                <a:solidFill>
                  <a:srgbClr val="FFFFFF"/>
                </a:solidFill>
                <a:effectLst>
                  <a:outerShdw blurRad="38100" dist="38100" dir="2700000" algn="tl">
                    <a:srgbClr val="000000">
                      <a:alpha val="43137"/>
                    </a:srgbClr>
                  </a:outerShdw>
                </a:effectLst>
                <a:latin typeface="HK Grotesk Bold"/>
                <a:ea typeface="HK Grotesk Bold"/>
                <a:cs typeface="HK Grotesk Bold"/>
                <a:sym typeface="HK Grotesk Bold"/>
              </a:rPr>
              <a:t>Workflow</a:t>
            </a:r>
            <a:endParaRPr lang="en-US" sz="9600" spc="-390" dirty="0">
              <a:solidFill>
                <a:srgbClr val="FFFFFF"/>
              </a:solidFill>
              <a:effectLst>
                <a:outerShdw blurRad="38100" dist="38100" dir="2700000" algn="tl">
                  <a:srgbClr val="000000">
                    <a:alpha val="43137"/>
                  </a:srgbClr>
                </a:outerShdw>
              </a:effectLst>
              <a:latin typeface="HK Grotesk Bold"/>
              <a:ea typeface="HK Grotesk Bold"/>
              <a:cs typeface="HK Grotesk Bold"/>
              <a:sym typeface="HK Grotesk Bold"/>
            </a:endParaRPr>
          </a:p>
        </p:txBody>
      </p:sp>
      <p:sp>
        <p:nvSpPr>
          <p:cNvPr id="3" name="Rectangle: Rounded Corners 2">
            <a:extLst>
              <a:ext uri="{FF2B5EF4-FFF2-40B4-BE49-F238E27FC236}">
                <a16:creationId xmlns:a16="http://schemas.microsoft.com/office/drawing/2014/main" id="{5205C6C1-A495-2256-2C4E-A46AD2469AE7}"/>
              </a:ext>
            </a:extLst>
          </p:cNvPr>
          <p:cNvSpPr/>
          <p:nvPr/>
        </p:nvSpPr>
        <p:spPr>
          <a:xfrm>
            <a:off x="1261735" y="3292785"/>
            <a:ext cx="2718017" cy="1017801"/>
          </a:xfrm>
          <a:prstGeom prst="roundRect">
            <a:avLst/>
          </a:prstGeom>
          <a:solidFill>
            <a:schemeClr val="bg1"/>
          </a:solidFill>
          <a:ln w="88900">
            <a:solidFill>
              <a:schemeClr val="tx2">
                <a:lumMod val="60000"/>
                <a:lumOff val="40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i="1" dirty="0">
                <a:solidFill>
                  <a:schemeClr val="tx1"/>
                </a:solidFill>
              </a:rPr>
              <a:t>Dataset</a:t>
            </a:r>
          </a:p>
        </p:txBody>
      </p:sp>
      <p:sp>
        <p:nvSpPr>
          <p:cNvPr id="7" name="Rectangle: Rounded Corners 6">
            <a:extLst>
              <a:ext uri="{FF2B5EF4-FFF2-40B4-BE49-F238E27FC236}">
                <a16:creationId xmlns:a16="http://schemas.microsoft.com/office/drawing/2014/main" id="{39DC54C2-AFED-F943-7327-781A4503C036}"/>
              </a:ext>
            </a:extLst>
          </p:cNvPr>
          <p:cNvSpPr/>
          <p:nvPr/>
        </p:nvSpPr>
        <p:spPr>
          <a:xfrm>
            <a:off x="5410200" y="2476500"/>
            <a:ext cx="8610600" cy="5334000"/>
          </a:xfrm>
          <a:prstGeom prst="roundRect">
            <a:avLst/>
          </a:prstGeom>
          <a:solidFill>
            <a:schemeClr val="tx1"/>
          </a:solidFill>
          <a:ln>
            <a:solidFill>
              <a:schemeClr val="accent5">
                <a:lumMod val="75000"/>
              </a:schemeClr>
            </a:solidFill>
          </a:ln>
          <a:effectLst>
            <a:glow rad="228600">
              <a:schemeClr val="accent5">
                <a:satMod val="175000"/>
                <a:alpha val="6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F12819EB-635E-615A-C4B4-D1A9FE6D30D7}"/>
              </a:ext>
            </a:extLst>
          </p:cNvPr>
          <p:cNvSpPr/>
          <p:nvPr/>
        </p:nvSpPr>
        <p:spPr>
          <a:xfrm>
            <a:off x="10058399" y="3292785"/>
            <a:ext cx="3352799" cy="948699"/>
          </a:xfrm>
          <a:prstGeom prst="roundRect">
            <a:avLst/>
          </a:prstGeom>
          <a:solidFill>
            <a:schemeClr val="bg1"/>
          </a:solidFill>
          <a:ln w="50800">
            <a:solidFill>
              <a:srgbClr val="0070C0"/>
            </a:solidFill>
          </a:ln>
          <a:effectLst>
            <a:glow rad="228600">
              <a:schemeClr val="accent5">
                <a:satMod val="17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tx1"/>
                </a:solidFill>
              </a:rPr>
              <a:t>Data Cleaning</a:t>
            </a:r>
          </a:p>
        </p:txBody>
      </p:sp>
      <p:sp>
        <p:nvSpPr>
          <p:cNvPr id="21" name="Rectangle: Rounded Corners 20">
            <a:extLst>
              <a:ext uri="{FF2B5EF4-FFF2-40B4-BE49-F238E27FC236}">
                <a16:creationId xmlns:a16="http://schemas.microsoft.com/office/drawing/2014/main" id="{DA043722-8B5F-7F53-7799-3BEC3184E255}"/>
              </a:ext>
            </a:extLst>
          </p:cNvPr>
          <p:cNvSpPr/>
          <p:nvPr/>
        </p:nvSpPr>
        <p:spPr>
          <a:xfrm>
            <a:off x="7352544" y="6045518"/>
            <a:ext cx="3819186" cy="9487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tx1"/>
                </a:solidFill>
              </a:rPr>
              <a:t>Pre-processing</a:t>
            </a:r>
          </a:p>
          <a:p>
            <a:pPr algn="ctr"/>
            <a:endParaRPr lang="en-US" sz="3600" b="1" i="1" dirty="0">
              <a:solidFill>
                <a:schemeClr val="tx1"/>
              </a:solidFill>
            </a:endParaRPr>
          </a:p>
        </p:txBody>
      </p:sp>
      <p:pic>
        <p:nvPicPr>
          <p:cNvPr id="25" name="Picture 24">
            <a:extLst>
              <a:ext uri="{FF2B5EF4-FFF2-40B4-BE49-F238E27FC236}">
                <a16:creationId xmlns:a16="http://schemas.microsoft.com/office/drawing/2014/main" id="{A8C03C73-EFC8-8D53-FEB0-A19BE2272B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5698" y="3702911"/>
            <a:ext cx="1661808" cy="1853635"/>
          </a:xfrm>
          <a:prstGeom prst="rect">
            <a:avLst/>
          </a:prstGeom>
        </p:spPr>
      </p:pic>
      <p:pic>
        <p:nvPicPr>
          <p:cNvPr id="27" name="Picture 26">
            <a:extLst>
              <a:ext uri="{FF2B5EF4-FFF2-40B4-BE49-F238E27FC236}">
                <a16:creationId xmlns:a16="http://schemas.microsoft.com/office/drawing/2014/main" id="{40BD02D6-6568-C379-6048-4FC45CEC7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7612" y="6361516"/>
            <a:ext cx="1309957" cy="1359389"/>
          </a:xfrm>
          <a:prstGeom prst="rect">
            <a:avLst/>
          </a:prstGeom>
        </p:spPr>
      </p:pic>
      <p:pic>
        <p:nvPicPr>
          <p:cNvPr id="29" name="Picture 28">
            <a:extLst>
              <a:ext uri="{FF2B5EF4-FFF2-40B4-BE49-F238E27FC236}">
                <a16:creationId xmlns:a16="http://schemas.microsoft.com/office/drawing/2014/main" id="{71AB79CD-3DFC-AD4B-F66F-D0CFEE8556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8388" y="3074674"/>
            <a:ext cx="2995612" cy="1845239"/>
          </a:xfrm>
          <a:prstGeom prst="rect">
            <a:avLst/>
          </a:prstGeom>
          <a:ln>
            <a:solidFill>
              <a:schemeClr val="tx2">
                <a:lumMod val="60000"/>
                <a:lumOff val="40000"/>
              </a:schemeClr>
            </a:solidFill>
          </a:ln>
          <a:effectLst>
            <a:glow rad="254000">
              <a:schemeClr val="accent5">
                <a:satMod val="175000"/>
                <a:alpha val="39000"/>
              </a:schemeClr>
            </a:glow>
          </a:effectLst>
        </p:spPr>
      </p:pic>
      <p:sp>
        <p:nvSpPr>
          <p:cNvPr id="30" name="TextBox 29">
            <a:extLst>
              <a:ext uri="{FF2B5EF4-FFF2-40B4-BE49-F238E27FC236}">
                <a16:creationId xmlns:a16="http://schemas.microsoft.com/office/drawing/2014/main" id="{A4C6BA99-23F6-79D1-5825-C6DA16062D31}"/>
              </a:ext>
            </a:extLst>
          </p:cNvPr>
          <p:cNvSpPr txBox="1"/>
          <p:nvPr/>
        </p:nvSpPr>
        <p:spPr>
          <a:xfrm>
            <a:off x="14556437" y="3356307"/>
            <a:ext cx="3494387" cy="584775"/>
          </a:xfrm>
          <a:prstGeom prst="rect">
            <a:avLst/>
          </a:prstGeom>
          <a:noFill/>
        </p:spPr>
        <p:txBody>
          <a:bodyPr wrap="square" rtlCol="0">
            <a:spAutoFit/>
          </a:bodyPr>
          <a:lstStyle/>
          <a:p>
            <a:r>
              <a:rPr lang="en-US" sz="3200" b="1" i="1" dirty="0">
                <a:solidFill>
                  <a:schemeClr val="bg1"/>
                </a:solidFill>
              </a:rPr>
              <a:t>Data Visualization</a:t>
            </a:r>
          </a:p>
        </p:txBody>
      </p:sp>
      <p:sp>
        <p:nvSpPr>
          <p:cNvPr id="31" name="TextBox 30">
            <a:extLst>
              <a:ext uri="{FF2B5EF4-FFF2-40B4-BE49-F238E27FC236}">
                <a16:creationId xmlns:a16="http://schemas.microsoft.com/office/drawing/2014/main" id="{EBCBE6DB-1824-46E1-F97A-5F486B927FC0}"/>
              </a:ext>
            </a:extLst>
          </p:cNvPr>
          <p:cNvSpPr txBox="1"/>
          <p:nvPr/>
        </p:nvSpPr>
        <p:spPr>
          <a:xfrm>
            <a:off x="14556437" y="5780458"/>
            <a:ext cx="3805523" cy="584775"/>
          </a:xfrm>
          <a:prstGeom prst="rect">
            <a:avLst/>
          </a:prstGeom>
          <a:noFill/>
        </p:spPr>
        <p:txBody>
          <a:bodyPr wrap="square" rtlCol="0">
            <a:spAutoFit/>
          </a:bodyPr>
          <a:lstStyle/>
          <a:p>
            <a:r>
              <a:rPr lang="en-US" sz="3200" b="1" i="1" dirty="0">
                <a:solidFill>
                  <a:schemeClr val="bg1"/>
                </a:solidFill>
              </a:rPr>
              <a:t>Machine Learning</a:t>
            </a:r>
          </a:p>
        </p:txBody>
      </p:sp>
      <p:cxnSp>
        <p:nvCxnSpPr>
          <p:cNvPr id="39" name="Straight Arrow Connector 38">
            <a:extLst>
              <a:ext uri="{FF2B5EF4-FFF2-40B4-BE49-F238E27FC236}">
                <a16:creationId xmlns:a16="http://schemas.microsoft.com/office/drawing/2014/main" id="{8A913B15-3092-2280-7F48-16709DE7E220}"/>
              </a:ext>
            </a:extLst>
          </p:cNvPr>
          <p:cNvCxnSpPr>
            <a:cxnSpLocks/>
            <a:stCxn id="3" idx="3"/>
          </p:cNvCxnSpPr>
          <p:nvPr/>
        </p:nvCxnSpPr>
        <p:spPr>
          <a:xfrm flipV="1">
            <a:off x="3979752" y="3799785"/>
            <a:ext cx="1905001" cy="1901"/>
          </a:xfrm>
          <a:prstGeom prst="straightConnector1">
            <a:avLst/>
          </a:prstGeom>
          <a:ln w="92075">
            <a:solidFill>
              <a:schemeClr val="bg1"/>
            </a:solidFill>
            <a:tailEnd type="triangle"/>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982111-B790-4869-21CB-BC2B0F4C0CAE}"/>
              </a:ext>
            </a:extLst>
          </p:cNvPr>
          <p:cNvCxnSpPr>
            <a:cxnSpLocks/>
          </p:cNvCxnSpPr>
          <p:nvPr/>
        </p:nvCxnSpPr>
        <p:spPr>
          <a:xfrm>
            <a:off x="10439400" y="4241484"/>
            <a:ext cx="0" cy="1804034"/>
          </a:xfrm>
          <a:prstGeom prst="line">
            <a:avLst/>
          </a:prstGeom>
          <a:ln w="73025">
            <a:solidFill>
              <a:schemeClr val="bg1"/>
            </a:solidFill>
          </a:ln>
          <a:effectLst>
            <a:glow rad="152400">
              <a:schemeClr val="accent3">
                <a:satMod val="175000"/>
                <a:alpha val="37000"/>
              </a:schemeClr>
            </a:glow>
          </a:effectLst>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D866CE8-8C4E-0589-6B33-D36DE8951FBA}"/>
              </a:ext>
            </a:extLst>
          </p:cNvPr>
          <p:cNvCxnSpPr>
            <a:cxnSpLocks/>
          </p:cNvCxnSpPr>
          <p:nvPr/>
        </p:nvCxnSpPr>
        <p:spPr>
          <a:xfrm>
            <a:off x="9348787" y="3529961"/>
            <a:ext cx="642598" cy="474349"/>
          </a:xfrm>
          <a:prstGeom prst="bentConnector3">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D2943AA-2DF5-D2A7-5A6D-3ED24AA73A55}"/>
              </a:ext>
            </a:extLst>
          </p:cNvPr>
          <p:cNvCxnSpPr>
            <a:cxnSpLocks/>
          </p:cNvCxnSpPr>
          <p:nvPr/>
        </p:nvCxnSpPr>
        <p:spPr>
          <a:xfrm>
            <a:off x="11171730" y="6667500"/>
            <a:ext cx="3953968" cy="0"/>
          </a:xfrm>
          <a:prstGeom prst="straightConnector1">
            <a:avLst/>
          </a:prstGeom>
          <a:ln w="76200">
            <a:solidFill>
              <a:schemeClr val="bg1"/>
            </a:solidFill>
            <a:tailEnd type="triangle"/>
          </a:ln>
          <a:effectLst>
            <a:glow rad="139700">
              <a:schemeClr val="accent3">
                <a:satMod val="175000"/>
                <a:alpha val="33000"/>
              </a:schemeClr>
            </a:glo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E28931C-6C8F-C0B3-C99B-170C8405EDEF}"/>
              </a:ext>
            </a:extLst>
          </p:cNvPr>
          <p:cNvCxnSpPr>
            <a:cxnSpLocks/>
          </p:cNvCxnSpPr>
          <p:nvPr/>
        </p:nvCxnSpPr>
        <p:spPr>
          <a:xfrm>
            <a:off x="13644290" y="5105852"/>
            <a:ext cx="1481408" cy="13539"/>
          </a:xfrm>
          <a:prstGeom prst="straightConnector1">
            <a:avLst/>
          </a:prstGeom>
          <a:ln w="76200">
            <a:solidFill>
              <a:schemeClr val="bg1"/>
            </a:solidFill>
            <a:tailEnd type="triangle"/>
          </a:ln>
          <a:effectLst>
            <a:glow rad="139700">
              <a:schemeClr val="accent3">
                <a:satMod val="175000"/>
                <a:alpha val="33000"/>
              </a:schemeClr>
            </a:glow>
          </a:effectLst>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BF5E1CD-6C3B-B429-0C2D-41A5FBCFD831}"/>
              </a:ext>
            </a:extLst>
          </p:cNvPr>
          <p:cNvSpPr/>
          <p:nvPr/>
        </p:nvSpPr>
        <p:spPr>
          <a:xfrm>
            <a:off x="11282779" y="4716263"/>
            <a:ext cx="2276813" cy="865401"/>
          </a:xfrm>
          <a:prstGeom prst="roundRect">
            <a:avLst/>
          </a:prstGeom>
          <a:solidFill>
            <a:schemeClr val="bg1"/>
          </a:solidFill>
          <a:ln w="50800">
            <a:solidFill>
              <a:srgbClr val="0070C0"/>
            </a:solidFill>
          </a:ln>
          <a:effectLst>
            <a:glow rad="228600">
              <a:schemeClr val="accent5">
                <a:satMod val="175000"/>
                <a:alpha val="15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i="1" dirty="0">
                <a:solidFill>
                  <a:schemeClr val="tx1"/>
                </a:solidFill>
              </a:rPr>
              <a:t>Hive</a:t>
            </a:r>
          </a:p>
        </p:txBody>
      </p:sp>
      <p:cxnSp>
        <p:nvCxnSpPr>
          <p:cNvPr id="23" name="Straight Connector 22">
            <a:extLst>
              <a:ext uri="{FF2B5EF4-FFF2-40B4-BE49-F238E27FC236}">
                <a16:creationId xmlns:a16="http://schemas.microsoft.com/office/drawing/2014/main" id="{59D3B4B3-E210-6DFA-641E-40F7E12B09F4}"/>
              </a:ext>
            </a:extLst>
          </p:cNvPr>
          <p:cNvCxnSpPr>
            <a:cxnSpLocks/>
          </p:cNvCxnSpPr>
          <p:nvPr/>
        </p:nvCxnSpPr>
        <p:spPr>
          <a:xfrm>
            <a:off x="10483435" y="5099843"/>
            <a:ext cx="799344" cy="0"/>
          </a:xfrm>
          <a:prstGeom prst="line">
            <a:avLst/>
          </a:prstGeom>
          <a:ln w="73025">
            <a:solidFill>
              <a:schemeClr val="bg1"/>
            </a:solidFill>
          </a:ln>
          <a:effectLst>
            <a:glow rad="152400">
              <a:schemeClr val="accent3">
                <a:satMod val="175000"/>
                <a:alpha val="37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364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rot="19958894">
            <a:off x="-815915" y="3141139"/>
            <a:ext cx="24045613" cy="10591764"/>
          </a:xfrm>
          <a:custGeom>
            <a:avLst/>
            <a:gdLst/>
            <a:ahLst/>
            <a:cxnLst/>
            <a:rect l="l" t="t" r="r" b="b"/>
            <a:pathLst>
              <a:path w="21356206" h="6874465">
                <a:moveTo>
                  <a:pt x="0" y="0"/>
                </a:moveTo>
                <a:lnTo>
                  <a:pt x="21356206" y="0"/>
                </a:lnTo>
                <a:lnTo>
                  <a:pt x="21356206" y="6874464"/>
                </a:lnTo>
                <a:lnTo>
                  <a:pt x="0" y="6874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TextBox 4"/>
          <p:cNvSpPr txBox="1"/>
          <p:nvPr/>
        </p:nvSpPr>
        <p:spPr>
          <a:xfrm>
            <a:off x="2667000" y="647700"/>
            <a:ext cx="14097000" cy="5281318"/>
          </a:xfrm>
          <a:prstGeom prst="rect">
            <a:avLst/>
          </a:prstGeom>
        </p:spPr>
        <p:txBody>
          <a:bodyPr wrap="square" lIns="0" tIns="0" rIns="0" bIns="0" rtlCol="0" anchor="t">
            <a:spAutoFit/>
          </a:bodyPr>
          <a:lstStyle/>
          <a:p>
            <a:pPr algn="ctr">
              <a:lnSpc>
                <a:spcPts val="14430"/>
              </a:lnSpc>
            </a:pPr>
            <a:r>
              <a:rPr lang="en-US" sz="16600" spc="-390" dirty="0">
                <a:solidFill>
                  <a:srgbClr val="FFFFFF"/>
                </a:solidFill>
                <a:latin typeface="Arial Black" panose="020B0A04020102020204" pitchFamily="34" charset="0"/>
                <a:ea typeface="HK Grotesk Bold"/>
                <a:cs typeface="HK Grotesk Bold"/>
                <a:sym typeface="HK Grotesk Bold"/>
              </a:rPr>
              <a:t>Inference</a:t>
            </a:r>
            <a:r>
              <a:rPr lang="en-US" sz="9600" spc="-390" dirty="0">
                <a:solidFill>
                  <a:srgbClr val="FFFFFF"/>
                </a:solidFill>
                <a:latin typeface="Arial Black" panose="020B0A04020102020204" pitchFamily="34" charset="0"/>
                <a:ea typeface="HK Grotesk Bold"/>
                <a:cs typeface="HK Grotesk Bold"/>
                <a:sym typeface="HK Grotesk Bold"/>
              </a:rPr>
              <a:t> </a:t>
            </a:r>
          </a:p>
          <a:p>
            <a:pPr algn="ctr">
              <a:lnSpc>
                <a:spcPct val="150000"/>
              </a:lnSpc>
            </a:pPr>
            <a:r>
              <a:rPr lang="en-US" sz="16600" spc="-390" dirty="0">
                <a:solidFill>
                  <a:srgbClr val="FFFFFF"/>
                </a:solidFill>
                <a:latin typeface="Arial Black" panose="020B0A04020102020204" pitchFamily="34" charset="0"/>
                <a:ea typeface="HK Grotesk Bold"/>
                <a:cs typeface="HK Grotesk Bold"/>
                <a:sym typeface="HK Grotesk Bold"/>
              </a:rPr>
              <a:t>Derived</a:t>
            </a:r>
            <a:endParaRPr lang="en-US" sz="9600" spc="-390" dirty="0">
              <a:solidFill>
                <a:srgbClr val="FFFFFF"/>
              </a:solidFill>
              <a:latin typeface="Arial Black" panose="020B0A04020102020204" pitchFamily="34" charset="0"/>
              <a:ea typeface="HK Grotesk Bold"/>
              <a:cs typeface="HK Grotesk Bold"/>
              <a:sym typeface="HK Grotesk Bold"/>
            </a:endParaRPr>
          </a:p>
        </p:txBody>
      </p:sp>
      <p:pic>
        <p:nvPicPr>
          <p:cNvPr id="7" name="Graphic 6" descr="Line arrow: Straight with solid fill">
            <a:extLst>
              <a:ext uri="{FF2B5EF4-FFF2-40B4-BE49-F238E27FC236}">
                <a16:creationId xmlns:a16="http://schemas.microsoft.com/office/drawing/2014/main" id="{FD94747E-9BC3-3D8F-B03E-D7C6CB3F81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867400" y="2019299"/>
            <a:ext cx="8153400" cy="2285999"/>
          </a:xfrm>
          <a:prstGeom prst="rect">
            <a:avLst/>
          </a:prstGeom>
          <a:effectLst>
            <a:glow rad="101600">
              <a:schemeClr val="accent6">
                <a:satMod val="175000"/>
                <a:alpha val="40000"/>
              </a:schemeClr>
            </a:glow>
          </a:effectLst>
        </p:spPr>
      </p:pic>
    </p:spTree>
    <p:extLst>
      <p:ext uri="{BB962C8B-B14F-4D97-AF65-F5344CB8AC3E}">
        <p14:creationId xmlns:p14="http://schemas.microsoft.com/office/powerpoint/2010/main" val="3814229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3508</TotalTime>
  <Words>915</Words>
  <Application>Microsoft Office PowerPoint</Application>
  <PresentationFormat>Custom</PresentationFormat>
  <Paragraphs>127</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Agency FB</vt:lpstr>
      <vt:lpstr>Calibri</vt:lpstr>
      <vt:lpstr>Aptos</vt:lpstr>
      <vt:lpstr>HK Grotesk Bold</vt:lpstr>
      <vt:lpstr>Times New Roman</vt:lpstr>
      <vt:lpstr>Candara Light</vt:lpstr>
      <vt:lpstr>Arial Black</vt:lpstr>
      <vt:lpstr>Cambria</vt:lpstr>
      <vt:lpstr>Office Theme</vt:lpstr>
      <vt:lpstr>Analysis of Air Quality and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Ritul</dc:creator>
  <cp:lastModifiedBy>ritultayade@outlook.com</cp:lastModifiedBy>
  <cp:revision>29</cp:revision>
  <dcterms:created xsi:type="dcterms:W3CDTF">2006-08-16T00:00:00Z</dcterms:created>
  <dcterms:modified xsi:type="dcterms:W3CDTF">2024-08-19T04:19:41Z</dcterms:modified>
  <dc:identifier>DAGNSr7SMRA</dc:identifier>
</cp:coreProperties>
</file>